
<file path=[Content_Types].xml><?xml version="1.0" encoding="utf-8"?>
<Types xmlns="http://schemas.openxmlformats.org/package/2006/content-types">
  <Default Extension="jpeg" ContentType="image/jpeg"/>
  <Default Extension="vml" ContentType="application/vnd.openxmlformats-officedocument.vmlDrawing"/>
  <Default Extension="bin" ContentType="application/vnd.openxmlformats-officedocument.oleObject"/>
  <Default Extension="gif" ContentType="image/gif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3"/>
    <p:sldId id="313" r:id="rId4"/>
    <p:sldId id="314" r:id="rId5"/>
    <p:sldId id="257" r:id="rId6"/>
    <p:sldId id="371" r:id="rId7"/>
    <p:sldId id="372" r:id="rId8"/>
    <p:sldId id="259" r:id="rId9"/>
    <p:sldId id="260" r:id="rId11"/>
    <p:sldId id="373" r:id="rId12"/>
    <p:sldId id="262" r:id="rId13"/>
    <p:sldId id="263" r:id="rId14"/>
    <p:sldId id="375" r:id="rId15"/>
    <p:sldId id="376" r:id="rId16"/>
    <p:sldId id="264" r:id="rId17"/>
    <p:sldId id="377" r:id="rId18"/>
    <p:sldId id="378" r:id="rId19"/>
    <p:sldId id="275" r:id="rId20"/>
    <p:sldId id="280" r:id="rId21"/>
    <p:sldId id="284" r:id="rId22"/>
    <p:sldId id="285" r:id="rId23"/>
    <p:sldId id="379" r:id="rId24"/>
    <p:sldId id="288" r:id="rId25"/>
    <p:sldId id="380" r:id="rId26"/>
    <p:sldId id="291" r:id="rId27"/>
    <p:sldId id="292" r:id="rId28"/>
    <p:sldId id="293" r:id="rId29"/>
    <p:sldId id="295" r:id="rId30"/>
    <p:sldId id="296" r:id="rId31"/>
    <p:sldId id="382" r:id="rId32"/>
    <p:sldId id="298" r:id="rId33"/>
    <p:sldId id="299" r:id="rId34"/>
    <p:sldId id="383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05F2C04-C923-438B-8C0F-E0CD2BADF298}">
      <wppc:fontMiss xmlns:wppc="http://www.wps.cn/officeDocument/PresentationCustomData" type="true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8370" name="Rectangle 2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58371" name="Rectangle 3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 eaLnBrk="1" hangingPunct="1">
              <a:spcBef>
                <a:spcPct val="0"/>
              </a:spcBef>
            </a:pPr>
            <a:endParaRPr dirty="0"/>
          </a:p>
          <a:p>
            <a:pPr lvl="0" eaLnBrk="1" hangingPunct="1">
              <a:spcBef>
                <a:spcPct val="0"/>
              </a:spcBef>
            </a:pPr>
            <a:r>
              <a:rPr dirty="0"/>
              <a:t> </a:t>
            </a: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Times New Roman" panose="02020603050405020304" pitchFamily="18" charset="0"/>
              </a:rPr>
            </a:fld>
            <a:endParaRPr lang="en-US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4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5.bin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5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6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7.GIF"/><Relationship Id="rId1" Type="http://schemas.openxmlformats.org/officeDocument/2006/relationships/image" Target="../media/image1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8.png"/><Relationship Id="rId1" Type="http://schemas.openxmlformats.org/officeDocument/2006/relationships/image" Target="../media/image1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9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vmlDrawing" Target="../drawings/vmlDrawing1.v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emf"/><Relationship Id="rId3" Type="http://schemas.openxmlformats.org/officeDocument/2006/relationships/oleObject" Target="../embeddings/oleObject2.bin"/><Relationship Id="rId2" Type="http://schemas.openxmlformats.org/officeDocument/2006/relationships/image" Target="../media/image5.emf"/><Relationship Id="rId1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vmlDrawing" Target="../drawings/vmlDrawing2.v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GIF"/><Relationship Id="rId2" Type="http://schemas.openxmlformats.org/officeDocument/2006/relationships/image" Target="../media/image5.emf"/><Relationship Id="rId1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vmlDrawing" Target="../drawings/vmlDrawing3.v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emf"/><Relationship Id="rId1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4065270" y="2444115"/>
            <a:ext cx="7549515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60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145790" y="798195"/>
            <a:ext cx="875792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THCS HOÀNG LÊ KHA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223635" y="1320165"/>
            <a:ext cx="2237740" cy="52197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nghệ 8</a:t>
            </a:r>
            <a:endParaRPr 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8034655" y="3933825"/>
            <a:ext cx="386905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Phạm Thị Tuyết Lan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8194" name="Object 2"/>
          <p:cNvGraphicFramePr>
            <a:graphicFrameLocks noChangeAspect="1"/>
          </p:cNvGraphicFramePr>
          <p:nvPr/>
        </p:nvGraphicFramePr>
        <p:xfrm>
          <a:off x="1524000" y="0"/>
          <a:ext cx="9372600" cy="724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4552950" imgH="3419475" progId="PowerPoint.Slide.8">
                  <p:embed/>
                </p:oleObj>
              </mc:Choice>
              <mc:Fallback>
                <p:oleObj name="" r:id="rId1" imgW="4552950" imgH="3419475" progId="PowerPoint.Slide.8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9372600" cy="7248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1859" name="AutoShape 3"/>
          <p:cNvSpPr/>
          <p:nvPr/>
        </p:nvSpPr>
        <p:spPr>
          <a:xfrm>
            <a:off x="2057400" y="3352800"/>
            <a:ext cx="7391400" cy="2438400"/>
          </a:xfrm>
          <a:prstGeom prst="parallelogram">
            <a:avLst>
              <a:gd name="adj" fmla="val 108255"/>
            </a:avLst>
          </a:prstGeom>
          <a:solidFill>
            <a:srgbClr val="00FFFF"/>
          </a:solidFill>
          <a:ln w="1905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121860" name="Group 4"/>
          <p:cNvGrpSpPr/>
          <p:nvPr/>
        </p:nvGrpSpPr>
        <p:grpSpPr>
          <a:xfrm>
            <a:off x="3810000" y="1293813"/>
            <a:ext cx="4000500" cy="1312863"/>
            <a:chOff x="1440" y="815"/>
            <a:chExt cx="2520" cy="827"/>
          </a:xfrm>
        </p:grpSpPr>
        <p:sp>
          <p:nvSpPr>
            <p:cNvPr id="8221" name="AutoShape 5"/>
            <p:cNvSpPr/>
            <p:nvPr/>
          </p:nvSpPr>
          <p:spPr>
            <a:xfrm>
              <a:off x="1812" y="1152"/>
              <a:ext cx="1776" cy="336"/>
            </a:xfrm>
            <a:prstGeom prst="parallelogram">
              <a:avLst>
                <a:gd name="adj" fmla="val 132142"/>
              </a:avLst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8222" name="Text Box 6"/>
            <p:cNvSpPr txBox="1"/>
            <p:nvPr/>
          </p:nvSpPr>
          <p:spPr>
            <a:xfrm>
              <a:off x="3276" y="1391"/>
              <a:ext cx="228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D</a:t>
              </a:r>
              <a:endParaRPr sz="2000" dirty="0">
                <a:latin typeface=".VnTime" panose="020B7200000000000000" pitchFamily="34" charset="0"/>
              </a:endParaRPr>
            </a:p>
          </p:txBody>
        </p:sp>
        <p:sp>
          <p:nvSpPr>
            <p:cNvPr id="8223" name="Text Box 7"/>
            <p:cNvSpPr txBox="1"/>
            <p:nvPr/>
          </p:nvSpPr>
          <p:spPr>
            <a:xfrm>
              <a:off x="3744" y="911"/>
              <a:ext cx="216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C</a:t>
              </a:r>
              <a:endParaRPr sz="2000" dirty="0">
                <a:latin typeface=".VnTime" panose="020B7200000000000000" pitchFamily="34" charset="0"/>
              </a:endParaRPr>
            </a:p>
          </p:txBody>
        </p:sp>
        <p:sp>
          <p:nvSpPr>
            <p:cNvPr id="8224" name="Text Box 8"/>
            <p:cNvSpPr txBox="1"/>
            <p:nvPr/>
          </p:nvSpPr>
          <p:spPr>
            <a:xfrm>
              <a:off x="2332" y="815"/>
              <a:ext cx="211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B</a:t>
              </a:r>
              <a:endParaRPr sz="2000" dirty="0">
                <a:latin typeface=".VnTime" panose="020B7200000000000000" pitchFamily="34" charset="0"/>
              </a:endParaRPr>
            </a:p>
          </p:txBody>
        </p:sp>
        <p:sp>
          <p:nvSpPr>
            <p:cNvPr id="8225" name="Text Box 9"/>
            <p:cNvSpPr txBox="1"/>
            <p:nvPr/>
          </p:nvSpPr>
          <p:spPr>
            <a:xfrm>
              <a:off x="1440" y="1343"/>
              <a:ext cx="254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A</a:t>
              </a:r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21866" name="Group 10"/>
          <p:cNvGrpSpPr/>
          <p:nvPr/>
        </p:nvGrpSpPr>
        <p:grpSpPr>
          <a:xfrm>
            <a:off x="3854450" y="3433763"/>
            <a:ext cx="4103688" cy="1744663"/>
            <a:chOff x="1468" y="2163"/>
            <a:chExt cx="2585" cy="1099"/>
          </a:xfrm>
        </p:grpSpPr>
        <p:sp>
          <p:nvSpPr>
            <p:cNvPr id="8216" name="AutoShape 11"/>
            <p:cNvSpPr/>
            <p:nvPr/>
          </p:nvSpPr>
          <p:spPr>
            <a:xfrm>
              <a:off x="1824" y="2640"/>
              <a:ext cx="1776" cy="384"/>
            </a:xfrm>
            <a:prstGeom prst="parallelogram">
              <a:avLst>
                <a:gd name="adj" fmla="val 115625"/>
              </a:avLst>
            </a:prstGeom>
            <a:solidFill>
              <a:srgbClr val="FFCC00"/>
            </a:solidFill>
            <a:ln w="9525" cap="flat" cmpd="sng">
              <a:solidFill>
                <a:srgbClr val="FFCC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8217" name="Text Box 12"/>
            <p:cNvSpPr txBox="1"/>
            <p:nvPr/>
          </p:nvSpPr>
          <p:spPr>
            <a:xfrm>
              <a:off x="3761" y="2259"/>
              <a:ext cx="292" cy="47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dirty="0">
                  <a:latin typeface=".VnTime" panose="020B7200000000000000" pitchFamily="34" charset="0"/>
                </a:rPr>
                <a:t>C</a:t>
              </a:r>
              <a:r>
                <a:rPr sz="6600" baseline="30000" dirty="0">
                  <a:latin typeface=".VnTime" panose="020B7200000000000000" pitchFamily="34" charset="0"/>
                </a:rPr>
                <a:t>,</a:t>
              </a:r>
              <a:endParaRPr dirty="0">
                <a:latin typeface=".VnTime" panose="020B7200000000000000" pitchFamily="34" charset="0"/>
              </a:endParaRPr>
            </a:p>
          </p:txBody>
        </p:sp>
        <p:sp>
          <p:nvSpPr>
            <p:cNvPr id="8218" name="Text Box 13"/>
            <p:cNvSpPr txBox="1"/>
            <p:nvPr/>
          </p:nvSpPr>
          <p:spPr>
            <a:xfrm>
              <a:off x="3288" y="2902"/>
              <a:ext cx="315" cy="3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dirty="0">
                  <a:latin typeface=".VnTime" panose="020B7200000000000000" pitchFamily="34" charset="0"/>
                </a:rPr>
                <a:t>D </a:t>
              </a:r>
              <a:r>
                <a:rPr sz="4800" baseline="30000" dirty="0">
                  <a:latin typeface=".VnTime" panose="020B7200000000000000" pitchFamily="34" charset="0"/>
                </a:rPr>
                <a:t>,</a:t>
              </a:r>
              <a:endParaRPr sz="4800" baseline="30000" dirty="0">
                <a:latin typeface=".VnTime" panose="020B7200000000000000" pitchFamily="34" charset="0"/>
              </a:endParaRPr>
            </a:p>
          </p:txBody>
        </p:sp>
        <p:sp>
          <p:nvSpPr>
            <p:cNvPr id="8219" name="Text Box 14"/>
            <p:cNvSpPr txBox="1"/>
            <p:nvPr/>
          </p:nvSpPr>
          <p:spPr>
            <a:xfrm>
              <a:off x="1468" y="2691"/>
              <a:ext cx="309" cy="3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dirty="0">
                  <a:latin typeface=".VnTime" panose="020B7200000000000000" pitchFamily="34" charset="0"/>
                </a:rPr>
                <a:t>A </a:t>
              </a:r>
              <a:r>
                <a:rPr sz="4800" baseline="30000" dirty="0">
                  <a:latin typeface=".VnTime" panose="020B7200000000000000" pitchFamily="34" charset="0"/>
                </a:rPr>
                <a:t>,</a:t>
              </a:r>
              <a:endParaRPr sz="4800" baseline="30000" dirty="0">
                <a:latin typeface=".VnTime" panose="020B7200000000000000" pitchFamily="34" charset="0"/>
              </a:endParaRPr>
            </a:p>
          </p:txBody>
        </p:sp>
        <p:sp>
          <p:nvSpPr>
            <p:cNvPr id="8220" name="Text Box 15"/>
            <p:cNvSpPr txBox="1"/>
            <p:nvPr/>
          </p:nvSpPr>
          <p:spPr>
            <a:xfrm>
              <a:off x="2305" y="2163"/>
              <a:ext cx="297" cy="47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B</a:t>
              </a:r>
              <a:r>
                <a:rPr sz="6600" baseline="30000" dirty="0">
                  <a:latin typeface=".VnTime" panose="020B7200000000000000" pitchFamily="34" charset="0"/>
                </a:rPr>
                <a:t>,</a:t>
              </a:r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21872" name="Group 16"/>
          <p:cNvGrpSpPr/>
          <p:nvPr/>
        </p:nvGrpSpPr>
        <p:grpSpPr>
          <a:xfrm>
            <a:off x="2933700" y="666750"/>
            <a:ext cx="5619750" cy="3525838"/>
            <a:chOff x="876" y="420"/>
            <a:chExt cx="3540" cy="2221"/>
          </a:xfrm>
        </p:grpSpPr>
        <p:grpSp>
          <p:nvGrpSpPr>
            <p:cNvPr id="8202" name="Group 17"/>
            <p:cNvGrpSpPr/>
            <p:nvPr/>
          </p:nvGrpSpPr>
          <p:grpSpPr>
            <a:xfrm rot="2700000">
              <a:off x="875" y="769"/>
              <a:ext cx="1873" cy="1871"/>
              <a:chOff x="1152" y="483"/>
              <a:chExt cx="2448" cy="2445"/>
            </a:xfrm>
          </p:grpSpPr>
          <p:sp>
            <p:nvSpPr>
              <p:cNvPr id="8214" name="Line 18"/>
              <p:cNvSpPr/>
              <p:nvPr/>
            </p:nvSpPr>
            <p:spPr>
              <a:xfrm>
                <a:off x="1440" y="768"/>
                <a:ext cx="2160" cy="216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15" name="Line 19"/>
              <p:cNvSpPr/>
              <p:nvPr/>
            </p:nvSpPr>
            <p:spPr>
              <a:xfrm>
                <a:off x="1152" y="483"/>
                <a:ext cx="382" cy="381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8203" name="Group 20"/>
            <p:cNvGrpSpPr/>
            <p:nvPr/>
          </p:nvGrpSpPr>
          <p:grpSpPr>
            <a:xfrm>
              <a:off x="2763" y="420"/>
              <a:ext cx="1653" cy="1896"/>
              <a:chOff x="1441" y="440"/>
              <a:chExt cx="1653" cy="1896"/>
            </a:xfrm>
          </p:grpSpPr>
          <p:sp>
            <p:nvSpPr>
              <p:cNvPr id="8212" name="Line 21"/>
              <p:cNvSpPr/>
              <p:nvPr/>
            </p:nvSpPr>
            <p:spPr>
              <a:xfrm rot="2700000">
                <a:off x="1441" y="683"/>
                <a:ext cx="1653" cy="1653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13" name="Line 22"/>
              <p:cNvSpPr/>
              <p:nvPr/>
            </p:nvSpPr>
            <p:spPr>
              <a:xfrm rot="2700000">
                <a:off x="2121" y="440"/>
                <a:ext cx="292" cy="292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8204" name="Group 23"/>
            <p:cNvGrpSpPr/>
            <p:nvPr/>
          </p:nvGrpSpPr>
          <p:grpSpPr>
            <a:xfrm>
              <a:off x="1435" y="440"/>
              <a:ext cx="1653" cy="1896"/>
              <a:chOff x="1441" y="440"/>
              <a:chExt cx="1653" cy="1896"/>
            </a:xfrm>
          </p:grpSpPr>
          <p:grpSp>
            <p:nvGrpSpPr>
              <p:cNvPr id="8208" name="Group 24"/>
              <p:cNvGrpSpPr/>
              <p:nvPr/>
            </p:nvGrpSpPr>
            <p:grpSpPr>
              <a:xfrm>
                <a:off x="1441" y="440"/>
                <a:ext cx="1653" cy="1896"/>
                <a:chOff x="1441" y="440"/>
                <a:chExt cx="1653" cy="1896"/>
              </a:xfrm>
            </p:grpSpPr>
            <p:sp>
              <p:nvSpPr>
                <p:cNvPr id="8210" name="Line 25"/>
                <p:cNvSpPr/>
                <p:nvPr/>
              </p:nvSpPr>
              <p:spPr>
                <a:xfrm rot="2700000">
                  <a:off x="1441" y="683"/>
                  <a:ext cx="1653" cy="1653"/>
                </a:xfrm>
                <a:prstGeom prst="line">
                  <a:avLst/>
                </a:prstGeom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8211" name="Line 26"/>
                <p:cNvSpPr/>
                <p:nvPr/>
              </p:nvSpPr>
              <p:spPr>
                <a:xfrm rot="2700000">
                  <a:off x="2121" y="440"/>
                  <a:ext cx="292" cy="292"/>
                </a:xfrm>
                <a:prstGeom prst="line">
                  <a:avLst/>
                </a:prstGeom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8209" name="Line 27"/>
              <p:cNvSpPr/>
              <p:nvPr/>
            </p:nvSpPr>
            <p:spPr>
              <a:xfrm>
                <a:off x="2268" y="1152"/>
                <a:ext cx="0" cy="336"/>
              </a:xfrm>
              <a:prstGeom prst="line">
                <a:avLst/>
              </a:prstGeom>
              <a:ln w="19050" cap="flat" cmpd="sng">
                <a:solidFill>
                  <a:schemeClr val="accent2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grpSp>
          <p:nvGrpSpPr>
            <p:cNvPr id="8205" name="Group 28"/>
            <p:cNvGrpSpPr/>
            <p:nvPr/>
          </p:nvGrpSpPr>
          <p:grpSpPr>
            <a:xfrm rot="2700000">
              <a:off x="2211" y="769"/>
              <a:ext cx="1873" cy="1871"/>
              <a:chOff x="1152" y="483"/>
              <a:chExt cx="2448" cy="2445"/>
            </a:xfrm>
          </p:grpSpPr>
          <p:sp>
            <p:nvSpPr>
              <p:cNvPr id="8206" name="Line 29"/>
              <p:cNvSpPr/>
              <p:nvPr/>
            </p:nvSpPr>
            <p:spPr>
              <a:xfrm>
                <a:off x="1440" y="768"/>
                <a:ext cx="2160" cy="216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8207" name="Line 30"/>
              <p:cNvSpPr/>
              <p:nvPr/>
            </p:nvSpPr>
            <p:spPr>
              <a:xfrm>
                <a:off x="1152" y="483"/>
                <a:ext cx="382" cy="381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2" name="Text Box 1"/>
          <p:cNvSpPr txBox="1"/>
          <p:nvPr/>
        </p:nvSpPr>
        <p:spPr>
          <a:xfrm>
            <a:off x="4507865" y="5812790"/>
            <a:ext cx="459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vuông góc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2125345" y="6334760"/>
            <a:ext cx="762000" cy="393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" name="Text Box 3"/>
          <p:cNvSpPr txBox="1"/>
          <p:nvPr/>
        </p:nvSpPr>
        <p:spPr>
          <a:xfrm>
            <a:off x="2887345" y="5971540"/>
            <a:ext cx="774763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tia chiếu song song với nhau và vuông góc với mặt phẳng chiếu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18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ldLvl="0" animBg="1"/>
      <p:bldP spid="6" grpId="0" bldLvl="0" animBg="1"/>
      <p:bldP spid="2" grpId="0"/>
      <p:bldP spid="2" grpId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1" name="Picture 10" descr="cn8tr008h04"/>
          <p:cNvPicPr>
            <a:picLocks noGrp="1"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827530" y="2750185"/>
            <a:ext cx="3886200" cy="2890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Picture 8" descr="cn8tr008h03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8630" y="1988185"/>
            <a:ext cx="3975100" cy="2892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 descr="cn8tr008h02"/>
          <p:cNvPicPr>
            <a:picLocks noGrp="1"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768" y="808673"/>
            <a:ext cx="3698875" cy="3276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5713730" y="1351280"/>
            <a:ext cx="5668645" cy="35382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3855" indent="-363855" algn="just">
              <a:buFont typeface="Wingdings" panose="05000000000000000000" pitchFamily="2" charset="2"/>
              <a:buChar char="Ø"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xuyên tâm có các tia chiếu xuất phát từ 1 điểm (tâm chiếu).</a:t>
            </a:r>
            <a:endParaRPr lang="vi-VN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855" indent="-363855" algn="just">
              <a:buFont typeface="Wingdings" panose="05000000000000000000" pitchFamily="2" charset="2"/>
              <a:buChar char="Ø"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song song có các tia chiếu song song với nhau.</a:t>
            </a:r>
            <a:endParaRPr lang="vi-VN" altLang="x-none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855" indent="-363855" algn="just">
              <a:buFont typeface="Wingdings" panose="05000000000000000000" pitchFamily="2" charset="2"/>
              <a:buChar char="Ø"/>
            </a:pP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vuông góc có các tia chiếu song song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với nhau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à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vuông góc với 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</a:t>
            </a:r>
            <a:r>
              <a:rPr lang="vi-VN" altLang="x-none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chiếu</a:t>
            </a:r>
            <a:r>
              <a:rPr lang="en-US" alt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5768" y="4085273"/>
            <a:ext cx="36782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vi-VN" b="1" kern="1200" cap="none" spc="0" normalizeH="0" baseline="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Phép chiếu xuyên tâm</a:t>
            </a:r>
            <a:endParaRPr kumimoji="0" lang="vi-VN" b="1" kern="1200" cap="none" spc="0" normalizeH="0" baseline="0" noProof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08493" y="4863148"/>
            <a:ext cx="36782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vi-VN" b="1" kern="1200" cap="none" spc="0" normalizeH="0" baseline="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Phép chiếu song song</a:t>
            </a:r>
            <a:endParaRPr kumimoji="0" lang="vi-VN" b="1" kern="1200" cap="none" spc="0" normalizeH="0" baseline="0" noProof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32305" y="5564823"/>
            <a:ext cx="3678238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R="0" algn="ctr" defTabSz="914400">
              <a:buClrTx/>
              <a:buSzTx/>
              <a:buFontTx/>
              <a:defRPr/>
            </a:pPr>
            <a:r>
              <a:rPr kumimoji="0" lang="vi-VN" b="1" kern="1200" cap="none" spc="0" normalizeH="0" baseline="0" noProof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n-ea"/>
                <a:cs typeface="+mn-cs"/>
              </a:rPr>
              <a:t>Phép chiếu vuông góc</a:t>
            </a:r>
            <a:endParaRPr kumimoji="0" lang="vi-VN" b="1" kern="1200" cap="none" spc="0" normalizeH="0" baseline="0" noProof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7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>
                                            <p:txEl>
                                              <p:charRg st="7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charRg st="7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charRg st="71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75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9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>
                                            <p:txEl>
                                              <p:charRg st="129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">
                                            <p:txEl>
                                              <p:charRg st="129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0" grpId="0"/>
      <p:bldP spid="10" grpId="1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53260" y="166624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 phép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236835" y="151765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062605" y="2411730"/>
            <a:ext cx="8218170" cy="26765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marL="363855" indent="-363855" algn="just">
              <a:buFont typeface="Wingdings" panose="05000000000000000000" pitchFamily="2" charset="2"/>
              <a:buChar char="Ø"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xuyên tâm có các tia chiếu xuất phát từ 1 điểm (tâm chiếu).</a:t>
            </a: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855" indent="-363855" algn="just">
              <a:buFont typeface="Wingdings" panose="05000000000000000000" pitchFamily="2" charset="2"/>
              <a:buChar char="Ø"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song song có các tia chiếu song song với nhau.</a:t>
            </a:r>
            <a:endParaRPr lang="vi-VN" altLang="x-non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3855" indent="-363855" algn="just">
              <a:buFont typeface="Wingdings" panose="05000000000000000000" pitchFamily="2" charset="2"/>
              <a:buChar char="Ø"/>
            </a:pP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vuông góc có các tia chiếu vừa song song vừa vuông góc với 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chiếu</a:t>
            </a:r>
            <a:r>
              <a:rPr lang="en-US" alt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vi-V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charRg st="0" end="7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7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charRg st="7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charRg st="71" end="1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charRg st="71" end="1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charRg st="129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charRg st="129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charRg st="129" end="20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53260" y="166624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 phép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236835" y="151765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080260" y="236347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Các hình chiếu vuông góc: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73680" y="294703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mặt phẳng chiếu:</a:t>
            </a:r>
            <a:endParaRPr lang="en-US" sz="32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" name="Rounded Rectangle 7"/>
          <p:cNvSpPr/>
          <p:nvPr/>
        </p:nvSpPr>
        <p:spPr>
          <a:xfrm>
            <a:off x="3475990" y="2703830"/>
            <a:ext cx="2395855" cy="5365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1219200" y="0"/>
          <a:ext cx="9448800" cy="7086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" r:id="rId1" imgW="4552950" imgH="3419475" progId="PowerPoint.Slide.8">
                  <p:embed/>
                </p:oleObj>
              </mc:Choice>
              <mc:Fallback>
                <p:oleObj name="" r:id="rId1" imgW="4552950" imgH="3419475" progId="PowerPoint.Slide.8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219200" y="0"/>
                        <a:ext cx="9448800" cy="70866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907" name="AutoShape 3"/>
          <p:cNvSpPr/>
          <p:nvPr/>
        </p:nvSpPr>
        <p:spPr>
          <a:xfrm rot="10771383" flipV="1">
            <a:off x="2541270" y="3967163"/>
            <a:ext cx="7086600" cy="1671637"/>
          </a:xfrm>
          <a:prstGeom prst="parallelogram">
            <a:avLst>
              <a:gd name="adj" fmla="val 167041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908" name="AutoShape 4"/>
          <p:cNvSpPr/>
          <p:nvPr/>
        </p:nvSpPr>
        <p:spPr>
          <a:xfrm rot="5381636">
            <a:off x="5928995" y="1957388"/>
            <a:ext cx="4581525" cy="2762250"/>
          </a:xfrm>
          <a:prstGeom prst="parallelogram">
            <a:avLst>
              <a:gd name="adj" fmla="val 58136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909" name="Rectangle 5"/>
          <p:cNvSpPr/>
          <p:nvPr/>
        </p:nvSpPr>
        <p:spPr>
          <a:xfrm>
            <a:off x="2541270" y="1076325"/>
            <a:ext cx="4337050" cy="30003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p>
            <a:pPr algn="ctr" eaLnBrk="0" hangingPunct="0"/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123916" name="Line 12"/>
          <p:cNvSpPr/>
          <p:nvPr/>
        </p:nvSpPr>
        <p:spPr>
          <a:xfrm>
            <a:off x="5638800" y="5017770"/>
            <a:ext cx="1250950" cy="722313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123917" name="Line 13"/>
          <p:cNvSpPr/>
          <p:nvPr/>
        </p:nvSpPr>
        <p:spPr>
          <a:xfrm rot="5400000" flipH="1" flipV="1">
            <a:off x="7571740" y="2276475"/>
            <a:ext cx="1295400" cy="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123918" name="Line 14"/>
          <p:cNvSpPr/>
          <p:nvPr/>
        </p:nvSpPr>
        <p:spPr>
          <a:xfrm flipH="1" flipV="1">
            <a:off x="4709795" y="937895"/>
            <a:ext cx="0" cy="9906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2" name="Text Box 1"/>
          <p:cNvSpPr txBox="1"/>
          <p:nvPr/>
        </p:nvSpPr>
        <p:spPr>
          <a:xfrm>
            <a:off x="3475355" y="556260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chiếu đứng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 rot="1740000">
            <a:off x="6890385" y="1276350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chiếu cạnh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5638800" y="5668010"/>
            <a:ext cx="3089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chiếu bằng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4"/>
          <p:cNvSpPr txBox="1"/>
          <p:nvPr/>
        </p:nvSpPr>
        <p:spPr>
          <a:xfrm>
            <a:off x="3645535" y="2741930"/>
            <a:ext cx="22834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chính diện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6972300" y="3108325"/>
            <a:ext cx="2672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cạnh bên phải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698365" y="4443095"/>
            <a:ext cx="26720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 nằm ngang</a:t>
            </a:r>
            <a:endParaRPr 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s 8"/>
          <p:cNvSpPr/>
          <p:nvPr/>
        </p:nvSpPr>
        <p:spPr>
          <a:xfrm>
            <a:off x="2919095" y="1462405"/>
            <a:ext cx="536575" cy="5035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0" name="Text Box 9"/>
          <p:cNvSpPr txBox="1"/>
          <p:nvPr/>
        </p:nvSpPr>
        <p:spPr>
          <a:xfrm flipH="1">
            <a:off x="2995930" y="1520825"/>
            <a:ext cx="404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s 10"/>
          <p:cNvSpPr/>
          <p:nvPr/>
        </p:nvSpPr>
        <p:spPr>
          <a:xfrm>
            <a:off x="3898265" y="4201795"/>
            <a:ext cx="536575" cy="5035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 flipH="1">
            <a:off x="3986530" y="4260215"/>
            <a:ext cx="404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s 12"/>
          <p:cNvSpPr/>
          <p:nvPr/>
        </p:nvSpPr>
        <p:spPr>
          <a:xfrm>
            <a:off x="7018020" y="1589405"/>
            <a:ext cx="536575" cy="50355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 flipH="1">
            <a:off x="7094855" y="1647825"/>
            <a:ext cx="404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3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2000"/>
                                        <p:tgtEl>
                                          <p:spTgt spid="123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7" grpId="0" bldLvl="0" animBg="1"/>
      <p:bldP spid="123908" grpId="0" bldLvl="0" animBg="1"/>
      <p:bldP spid="123909" grpId="0" bldLvl="0" animBg="1"/>
      <p:bldP spid="9" grpId="0" animBg="1"/>
      <p:bldP spid="10" grpId="0"/>
      <p:bldP spid="12" grpId="0"/>
      <p:bldP spid="11" grpId="0" animBg="1"/>
      <p:bldP spid="13" grpId="0" animBg="1"/>
      <p:bldP spid="14" grpId="0"/>
      <p:bldP spid="2" grpId="0"/>
      <p:bldP spid="4" grpId="0"/>
      <p:bldP spid="3" grpId="0"/>
      <p:bldP spid="5" grpId="0"/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53260" y="166624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 phép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236835" y="151765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080260" y="236347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Các hình chiếu vuông góc: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73680" y="294703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Các mặt phẳng chiếu:</a:t>
            </a:r>
            <a:endParaRPr lang="en-US" sz="32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164205" y="3744595"/>
            <a:ext cx="765238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pitchFamily="18" charset="0"/>
                <a:cs typeface="Calibri" panose="020F0502020204030204" charset="0"/>
              </a:rPr>
              <a:t>   - Mặt chính diện gọi là mặt phẳng chiếu đứng   - Mặt nằm ngang gọi là mặt phẳng chiếu bằng   - Mặt cạnh bên phải gọi là mặt phẳng chiếu cạnh.</a:t>
            </a:r>
            <a:endParaRPr lang="en-US" sz="2800" b="0"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53260" y="166624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 phép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236835" y="151765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080260" y="236347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Các hình chiếu vuông góc: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73680" y="294703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hình chiếu:</a:t>
            </a:r>
            <a:endParaRPr lang="en-US" sz="32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AutoShape 24"/>
          <p:cNvSpPr/>
          <p:nvPr/>
        </p:nvSpPr>
        <p:spPr>
          <a:xfrm rot="-5415760">
            <a:off x="4152900" y="2857500"/>
            <a:ext cx="4951413" cy="1066800"/>
          </a:xfrm>
          <a:prstGeom prst="parallelogram">
            <a:avLst>
              <a:gd name="adj" fmla="val 205575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79" name="Rectangle 2"/>
          <p:cNvSpPr/>
          <p:nvPr/>
        </p:nvSpPr>
        <p:spPr>
          <a:xfrm>
            <a:off x="3200400" y="914400"/>
            <a:ext cx="2895600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80" name="AutoShape 4"/>
          <p:cNvSpPr/>
          <p:nvPr/>
        </p:nvSpPr>
        <p:spPr>
          <a:xfrm rot="3867264">
            <a:off x="3295650" y="3409950"/>
            <a:ext cx="3810000" cy="2627313"/>
          </a:xfrm>
          <a:prstGeom prst="parallelogram">
            <a:avLst>
              <a:gd name="adj" fmla="val 4821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81" name="Rectangle 5"/>
          <p:cNvSpPr/>
          <p:nvPr/>
        </p:nvSpPr>
        <p:spPr>
          <a:xfrm>
            <a:off x="3962400" y="1066800"/>
            <a:ext cx="914400" cy="12192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82" name="AutoShape 6"/>
          <p:cNvSpPr/>
          <p:nvPr/>
        </p:nvSpPr>
        <p:spPr>
          <a:xfrm rot="-5400000">
            <a:off x="4646613" y="2665413"/>
            <a:ext cx="1679575" cy="1371600"/>
          </a:xfrm>
          <a:prstGeom prst="cube">
            <a:avLst>
              <a:gd name="adj" fmla="val 21833"/>
            </a:avLst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83" name="Line 7"/>
          <p:cNvSpPr/>
          <p:nvPr/>
        </p:nvSpPr>
        <p:spPr>
          <a:xfrm>
            <a:off x="3962400" y="2286000"/>
            <a:ext cx="838200" cy="16002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4" name="Line 9"/>
          <p:cNvSpPr/>
          <p:nvPr/>
        </p:nvSpPr>
        <p:spPr>
          <a:xfrm>
            <a:off x="4876800" y="1066800"/>
            <a:ext cx="9906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5" name="Rectangle 10"/>
          <p:cNvSpPr/>
          <p:nvPr/>
        </p:nvSpPr>
        <p:spPr>
          <a:xfrm>
            <a:off x="5334000" y="2971800"/>
            <a:ext cx="609600" cy="10668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86" name="AutoShape 11"/>
          <p:cNvSpPr/>
          <p:nvPr/>
        </p:nvSpPr>
        <p:spPr>
          <a:xfrm>
            <a:off x="5334000" y="2971800"/>
            <a:ext cx="4572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87" name="Line 12"/>
          <p:cNvSpPr/>
          <p:nvPr/>
        </p:nvSpPr>
        <p:spPr>
          <a:xfrm>
            <a:off x="5791200" y="3886200"/>
            <a:ext cx="152400" cy="152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8" name="Line 13"/>
          <p:cNvSpPr/>
          <p:nvPr/>
        </p:nvSpPr>
        <p:spPr>
          <a:xfrm>
            <a:off x="4876800" y="2286000"/>
            <a:ext cx="152400" cy="2286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89" name="Line 14"/>
          <p:cNvSpPr/>
          <p:nvPr/>
        </p:nvSpPr>
        <p:spPr>
          <a:xfrm>
            <a:off x="4648200" y="3581400"/>
            <a:ext cx="15240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4590" name="Line 15"/>
          <p:cNvSpPr/>
          <p:nvPr/>
        </p:nvSpPr>
        <p:spPr>
          <a:xfrm>
            <a:off x="4629150" y="2228850"/>
            <a:ext cx="171450" cy="2857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4591" name="Line 16"/>
          <p:cNvSpPr/>
          <p:nvPr/>
        </p:nvSpPr>
        <p:spPr>
          <a:xfrm>
            <a:off x="4876800" y="2266950"/>
            <a:ext cx="152400" cy="2476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4592" name="Line 17"/>
          <p:cNvSpPr/>
          <p:nvPr/>
        </p:nvSpPr>
        <p:spPr>
          <a:xfrm>
            <a:off x="5715000" y="2286000"/>
            <a:ext cx="152400" cy="228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4593" name="Line 18"/>
          <p:cNvSpPr/>
          <p:nvPr/>
        </p:nvSpPr>
        <p:spPr>
          <a:xfrm flipH="1" flipV="1">
            <a:off x="5334000" y="3048000"/>
            <a:ext cx="457200" cy="838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4594" name="Line 19"/>
          <p:cNvSpPr/>
          <p:nvPr/>
        </p:nvSpPr>
        <p:spPr>
          <a:xfrm>
            <a:off x="5334000" y="35814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4595" name="Picture 20" descr="cn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4724400"/>
            <a:ext cx="860425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596" name="AutoShape 21"/>
          <p:cNvSpPr/>
          <p:nvPr/>
        </p:nvSpPr>
        <p:spPr>
          <a:xfrm rot="2682783">
            <a:off x="7620000" y="4584700"/>
            <a:ext cx="460375" cy="252413"/>
          </a:xfrm>
          <a:prstGeom prst="leftArrow">
            <a:avLst>
              <a:gd name="adj1" fmla="val 50000"/>
              <a:gd name="adj2" fmla="val 4559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97" name="Rectangle 22"/>
          <p:cNvSpPr/>
          <p:nvPr/>
        </p:nvSpPr>
        <p:spPr>
          <a:xfrm>
            <a:off x="4114800" y="1219200"/>
            <a:ext cx="609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4598" name="Line 8"/>
          <p:cNvSpPr/>
          <p:nvPr/>
        </p:nvSpPr>
        <p:spPr>
          <a:xfrm>
            <a:off x="3962400" y="1066800"/>
            <a:ext cx="8382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" name="Text Box 1"/>
          <p:cNvSpPr txBox="1"/>
          <p:nvPr/>
        </p:nvSpPr>
        <p:spPr>
          <a:xfrm>
            <a:off x="354965" y="1832610"/>
            <a:ext cx="16357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chiếu đứng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7791450" y="1276350"/>
            <a:ext cx="205930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chiếu cạnh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471170" y="4304030"/>
            <a:ext cx="1759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 chiếu bằng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3918" name="Line 14"/>
          <p:cNvSpPr/>
          <p:nvPr/>
        </p:nvSpPr>
        <p:spPr>
          <a:xfrm rot="16200000" flipV="1">
            <a:off x="2489835" y="1616710"/>
            <a:ext cx="17145" cy="10160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5" name="Line 14"/>
          <p:cNvSpPr/>
          <p:nvPr/>
        </p:nvSpPr>
        <p:spPr>
          <a:xfrm rot="16200000" flipV="1">
            <a:off x="2766695" y="4044950"/>
            <a:ext cx="30480" cy="132842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6" name="Line 14"/>
          <p:cNvSpPr/>
          <p:nvPr/>
        </p:nvSpPr>
        <p:spPr>
          <a:xfrm rot="5400000" flipV="1">
            <a:off x="7149465" y="1183005"/>
            <a:ext cx="17145" cy="10160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7" name="Text Box 6"/>
          <p:cNvSpPr txBox="1"/>
          <p:nvPr/>
        </p:nvSpPr>
        <p:spPr>
          <a:xfrm>
            <a:off x="1996440" y="831850"/>
            <a:ext cx="1203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đứng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/>
          <p:nvPr/>
        </p:nvSpPr>
        <p:spPr>
          <a:xfrm>
            <a:off x="6861175" y="385445"/>
            <a:ext cx="1203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cạnh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2274570" y="3495040"/>
            <a:ext cx="1203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bằng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8220710" y="1583690"/>
            <a:ext cx="3041650" cy="196786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561705" y="2019300"/>
            <a:ext cx="2606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đứng có hướng chiếu như thế nào?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394065" y="2228850"/>
            <a:ext cx="332041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trước tới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2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2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2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20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2000"/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8" dur="20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20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4" dur="20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20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0" dur="2000"/>
                                        <p:tgtEl>
                                          <p:spTgt spid="24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3" dur="20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2000"/>
                                        <p:tgtEl>
                                          <p:spTgt spid="245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9" dur="2000"/>
                                        <p:tgtEl>
                                          <p:spTgt spid="24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2000"/>
                                        <p:tgtEl>
                                          <p:spTgt spid="24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5" dur="2000"/>
                                        <p:tgtEl>
                                          <p:spTgt spid="24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8" dur="20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  <p:bldP spid="24580" grpId="0" animBg="1"/>
      <p:bldP spid="24578" grpId="0" animBg="1"/>
      <p:bldP spid="2" grpId="0"/>
      <p:bldP spid="4" grpId="0"/>
      <p:bldP spid="3" grpId="0"/>
      <p:bldP spid="7" grpId="0"/>
      <p:bldP spid="9" grpId="0"/>
      <p:bldP spid="8" grpId="0"/>
      <p:bldP spid="9" grpId="1"/>
      <p:bldP spid="4" grpId="1"/>
      <p:bldP spid="2" grpId="1"/>
      <p:bldP spid="3" grpId="1"/>
      <p:bldP spid="8" grpId="1"/>
      <p:bldP spid="11" grpId="0"/>
      <p:bldP spid="10" grpId="0" animBg="1"/>
      <p:bldP spid="11" grpId="1"/>
      <p:bldP spid="12" grpId="0"/>
      <p:bldP spid="24581" grpId="0" animBg="1"/>
      <p:bldP spid="24582" grpId="0" animBg="1"/>
      <p:bldP spid="24585" grpId="0" animBg="1"/>
      <p:bldP spid="24586" grpId="0" animBg="1"/>
      <p:bldP spid="2459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AutoShape 38"/>
          <p:cNvSpPr/>
          <p:nvPr/>
        </p:nvSpPr>
        <p:spPr>
          <a:xfrm rot="-5415760">
            <a:off x="4152900" y="2857500"/>
            <a:ext cx="4951413" cy="1066800"/>
          </a:xfrm>
          <a:prstGeom prst="parallelogram">
            <a:avLst>
              <a:gd name="adj" fmla="val 205575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699" name="AutoShape 4"/>
          <p:cNvSpPr/>
          <p:nvPr/>
        </p:nvSpPr>
        <p:spPr>
          <a:xfrm rot="3867264">
            <a:off x="3295650" y="3409950"/>
            <a:ext cx="3810000" cy="2627313"/>
          </a:xfrm>
          <a:prstGeom prst="parallelogram">
            <a:avLst>
              <a:gd name="adj" fmla="val 4821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00" name="Rectangle 2"/>
          <p:cNvSpPr/>
          <p:nvPr/>
        </p:nvSpPr>
        <p:spPr>
          <a:xfrm>
            <a:off x="3200400" y="914400"/>
            <a:ext cx="2895600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01" name="Rectangle 5"/>
          <p:cNvSpPr/>
          <p:nvPr/>
        </p:nvSpPr>
        <p:spPr>
          <a:xfrm>
            <a:off x="3962400" y="1066800"/>
            <a:ext cx="914400" cy="12192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02" name="AutoShape 6"/>
          <p:cNvSpPr/>
          <p:nvPr/>
        </p:nvSpPr>
        <p:spPr>
          <a:xfrm rot="-6944190">
            <a:off x="4879975" y="4400550"/>
            <a:ext cx="1198563" cy="981075"/>
          </a:xfrm>
          <a:prstGeom prst="parallelogram">
            <a:avLst>
              <a:gd name="adj" fmla="val 47243"/>
            </a:avLst>
          </a:prstGeom>
          <a:solidFill>
            <a:srgbClr val="FF7C8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03" name="AutoShape 7"/>
          <p:cNvSpPr/>
          <p:nvPr/>
        </p:nvSpPr>
        <p:spPr>
          <a:xfrm rot="-5400000">
            <a:off x="4646613" y="2665413"/>
            <a:ext cx="1679575" cy="1371600"/>
          </a:xfrm>
          <a:prstGeom prst="cube">
            <a:avLst>
              <a:gd name="adj" fmla="val 21833"/>
            </a:avLst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04" name="Line 8"/>
          <p:cNvSpPr/>
          <p:nvPr/>
        </p:nvSpPr>
        <p:spPr>
          <a:xfrm>
            <a:off x="3962400" y="2286000"/>
            <a:ext cx="838200" cy="16002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5" name="Line 10"/>
          <p:cNvSpPr/>
          <p:nvPr/>
        </p:nvSpPr>
        <p:spPr>
          <a:xfrm>
            <a:off x="4876800" y="1066800"/>
            <a:ext cx="9906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6" name="Line 11"/>
          <p:cNvSpPr/>
          <p:nvPr/>
        </p:nvSpPr>
        <p:spPr>
          <a:xfrm>
            <a:off x="4800600" y="3886200"/>
            <a:ext cx="0" cy="685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7" name="Line 12"/>
          <p:cNvSpPr/>
          <p:nvPr/>
        </p:nvSpPr>
        <p:spPr>
          <a:xfrm>
            <a:off x="5105400" y="4152900"/>
            <a:ext cx="0" cy="1066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8" name="Line 13"/>
          <p:cNvSpPr/>
          <p:nvPr/>
        </p:nvSpPr>
        <p:spPr>
          <a:xfrm>
            <a:off x="6172200" y="4076700"/>
            <a:ext cx="0" cy="11430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09" name="Rectangle 14"/>
          <p:cNvSpPr/>
          <p:nvPr/>
        </p:nvSpPr>
        <p:spPr>
          <a:xfrm>
            <a:off x="5334000" y="2971800"/>
            <a:ext cx="609600" cy="10668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10" name="AutoShape 15"/>
          <p:cNvSpPr/>
          <p:nvPr/>
        </p:nvSpPr>
        <p:spPr>
          <a:xfrm>
            <a:off x="5334000" y="2971800"/>
            <a:ext cx="4572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11" name="Line 16"/>
          <p:cNvSpPr/>
          <p:nvPr/>
        </p:nvSpPr>
        <p:spPr>
          <a:xfrm>
            <a:off x="5791200" y="3886200"/>
            <a:ext cx="152400" cy="152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2" name="Line 17"/>
          <p:cNvSpPr/>
          <p:nvPr/>
        </p:nvSpPr>
        <p:spPr>
          <a:xfrm>
            <a:off x="4876800" y="2286000"/>
            <a:ext cx="152400" cy="2286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13" name="Line 18"/>
          <p:cNvSpPr/>
          <p:nvPr/>
        </p:nvSpPr>
        <p:spPr>
          <a:xfrm>
            <a:off x="4648200" y="3581400"/>
            <a:ext cx="15240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9714" name="Line 19"/>
          <p:cNvSpPr/>
          <p:nvPr/>
        </p:nvSpPr>
        <p:spPr>
          <a:xfrm>
            <a:off x="4629150" y="2228850"/>
            <a:ext cx="171450" cy="2857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9715" name="Line 20"/>
          <p:cNvSpPr/>
          <p:nvPr/>
        </p:nvSpPr>
        <p:spPr>
          <a:xfrm>
            <a:off x="4876800" y="2266950"/>
            <a:ext cx="152400" cy="2476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9716" name="Line 21"/>
          <p:cNvSpPr/>
          <p:nvPr/>
        </p:nvSpPr>
        <p:spPr>
          <a:xfrm>
            <a:off x="5715000" y="2286000"/>
            <a:ext cx="152400" cy="228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29717" name="Line 22"/>
          <p:cNvSpPr/>
          <p:nvPr/>
        </p:nvSpPr>
        <p:spPr>
          <a:xfrm>
            <a:off x="4800600" y="39243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8" name="Line 23"/>
          <p:cNvSpPr/>
          <p:nvPr/>
        </p:nvSpPr>
        <p:spPr>
          <a:xfrm>
            <a:off x="51054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19" name="Line 24"/>
          <p:cNvSpPr/>
          <p:nvPr/>
        </p:nvSpPr>
        <p:spPr>
          <a:xfrm>
            <a:off x="61722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0" name="Line 25"/>
          <p:cNvSpPr/>
          <p:nvPr/>
        </p:nvSpPr>
        <p:spPr>
          <a:xfrm>
            <a:off x="58674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29721" name="Line 26"/>
          <p:cNvSpPr/>
          <p:nvPr/>
        </p:nvSpPr>
        <p:spPr>
          <a:xfrm>
            <a:off x="5867400" y="4419600"/>
            <a:ext cx="0" cy="1524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2" name="Line 27"/>
          <p:cNvSpPr/>
          <p:nvPr/>
        </p:nvSpPr>
        <p:spPr>
          <a:xfrm flipH="1" flipV="1">
            <a:off x="5334000" y="3048000"/>
            <a:ext cx="457200" cy="838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9723" name="Line 28"/>
          <p:cNvSpPr/>
          <p:nvPr/>
        </p:nvSpPr>
        <p:spPr>
          <a:xfrm>
            <a:off x="5334000" y="35814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29725" name="Picture 30" descr="cn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4724400"/>
            <a:ext cx="860425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9726" name="AutoShape 31"/>
          <p:cNvSpPr/>
          <p:nvPr/>
        </p:nvSpPr>
        <p:spPr>
          <a:xfrm rot="2682783">
            <a:off x="7620000" y="4584700"/>
            <a:ext cx="460375" cy="252413"/>
          </a:xfrm>
          <a:prstGeom prst="leftArrow">
            <a:avLst>
              <a:gd name="adj1" fmla="val 50000"/>
              <a:gd name="adj2" fmla="val 4559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27" name="Rectangle 32"/>
          <p:cNvSpPr/>
          <p:nvPr/>
        </p:nvSpPr>
        <p:spPr>
          <a:xfrm>
            <a:off x="4114800" y="1219200"/>
            <a:ext cx="609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29728" name="Line 35"/>
          <p:cNvSpPr/>
          <p:nvPr/>
        </p:nvSpPr>
        <p:spPr>
          <a:xfrm>
            <a:off x="4953000" y="4572000"/>
            <a:ext cx="304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729" name="Line 36"/>
          <p:cNvSpPr/>
          <p:nvPr/>
        </p:nvSpPr>
        <p:spPr>
          <a:xfrm>
            <a:off x="5715000" y="4572000"/>
            <a:ext cx="304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29730" name="Line 9"/>
          <p:cNvSpPr/>
          <p:nvPr/>
        </p:nvSpPr>
        <p:spPr>
          <a:xfrm>
            <a:off x="3962400" y="1066800"/>
            <a:ext cx="8382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" name="Line 14"/>
          <p:cNvSpPr/>
          <p:nvPr/>
        </p:nvSpPr>
        <p:spPr>
          <a:xfrm rot="16200000" flipV="1">
            <a:off x="2766695" y="4044950"/>
            <a:ext cx="30480" cy="132842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9" name="Text Box 8"/>
          <p:cNvSpPr txBox="1"/>
          <p:nvPr/>
        </p:nvSpPr>
        <p:spPr>
          <a:xfrm>
            <a:off x="2274570" y="3495040"/>
            <a:ext cx="1203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bằng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8220710" y="1583690"/>
            <a:ext cx="3041650" cy="196786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561705" y="2019300"/>
            <a:ext cx="2606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bằng có hướng chiếu như thế nào?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239125" y="2245360"/>
            <a:ext cx="313499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trên xuống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3794" name="Group 50"/>
          <p:cNvGrpSpPr/>
          <p:nvPr/>
        </p:nvGrpSpPr>
        <p:grpSpPr>
          <a:xfrm>
            <a:off x="5791200" y="915988"/>
            <a:ext cx="1371600" cy="4951412"/>
            <a:chOff x="2688" y="577"/>
            <a:chExt cx="864" cy="3119"/>
          </a:xfrm>
        </p:grpSpPr>
        <p:sp>
          <p:nvSpPr>
            <p:cNvPr id="33829" name="AutoShape 51"/>
            <p:cNvSpPr/>
            <p:nvPr/>
          </p:nvSpPr>
          <p:spPr>
            <a:xfrm rot="-5415760">
              <a:off x="1656" y="1800"/>
              <a:ext cx="3119" cy="672"/>
            </a:xfrm>
            <a:prstGeom prst="parallelogram">
              <a:avLst>
                <a:gd name="adj" fmla="val 20557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3830" name="AutoShape 52"/>
            <p:cNvSpPr/>
            <p:nvPr/>
          </p:nvSpPr>
          <p:spPr>
            <a:xfrm rot="-5415760">
              <a:off x="2760" y="2039"/>
              <a:ext cx="1056" cy="144"/>
            </a:xfrm>
            <a:prstGeom prst="parallelogram">
              <a:avLst>
                <a:gd name="adj" fmla="val 145647"/>
              </a:avLst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3831" name="Line 53"/>
            <p:cNvSpPr/>
            <p:nvPr/>
          </p:nvSpPr>
          <p:spPr>
            <a:xfrm>
              <a:off x="2688" y="2448"/>
              <a:ext cx="96" cy="9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2" name="Line 54"/>
            <p:cNvSpPr/>
            <p:nvPr/>
          </p:nvSpPr>
          <p:spPr>
            <a:xfrm>
              <a:off x="2736" y="2640"/>
              <a:ext cx="624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3" name="Line 55"/>
            <p:cNvSpPr/>
            <p:nvPr/>
          </p:nvSpPr>
          <p:spPr>
            <a:xfrm flipV="1">
              <a:off x="2688" y="1584"/>
              <a:ext cx="528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4" name="Line 56"/>
            <p:cNvSpPr/>
            <p:nvPr/>
          </p:nvSpPr>
          <p:spPr>
            <a:xfrm flipH="1">
              <a:off x="2928" y="2424"/>
              <a:ext cx="288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3835" name="Line 57"/>
            <p:cNvSpPr/>
            <p:nvPr/>
          </p:nvSpPr>
          <p:spPr>
            <a:xfrm>
              <a:off x="2748" y="1584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836" name="Line 58"/>
            <p:cNvSpPr/>
            <p:nvPr/>
          </p:nvSpPr>
          <p:spPr>
            <a:xfrm>
              <a:off x="2928" y="1776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837" name="Line 59"/>
            <p:cNvSpPr/>
            <p:nvPr/>
          </p:nvSpPr>
          <p:spPr>
            <a:xfrm>
              <a:off x="2928" y="2424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838" name="Line 60"/>
            <p:cNvSpPr/>
            <p:nvPr/>
          </p:nvSpPr>
          <p:spPr>
            <a:xfrm>
              <a:off x="2928" y="2640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3839" name="Line 61"/>
            <p:cNvSpPr/>
            <p:nvPr/>
          </p:nvSpPr>
          <p:spPr>
            <a:xfrm>
              <a:off x="3240" y="1680"/>
              <a:ext cx="12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3840" name="Line 62"/>
            <p:cNvSpPr/>
            <p:nvPr/>
          </p:nvSpPr>
          <p:spPr>
            <a:xfrm>
              <a:off x="3216" y="2304"/>
              <a:ext cx="12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3841" name="Line 63"/>
            <p:cNvSpPr/>
            <p:nvPr/>
          </p:nvSpPr>
          <p:spPr>
            <a:xfrm>
              <a:off x="2928" y="1776"/>
              <a:ext cx="43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3795" name="Rectangle 2"/>
          <p:cNvSpPr/>
          <p:nvPr/>
        </p:nvSpPr>
        <p:spPr>
          <a:xfrm>
            <a:off x="3200400" y="914400"/>
            <a:ext cx="2895600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796" name="AutoShape 4"/>
          <p:cNvSpPr/>
          <p:nvPr/>
        </p:nvSpPr>
        <p:spPr>
          <a:xfrm rot="3867264">
            <a:off x="3295650" y="3409950"/>
            <a:ext cx="3810000" cy="2627313"/>
          </a:xfrm>
          <a:prstGeom prst="parallelogram">
            <a:avLst>
              <a:gd name="adj" fmla="val 4821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797" name="Rectangle 5"/>
          <p:cNvSpPr/>
          <p:nvPr/>
        </p:nvSpPr>
        <p:spPr>
          <a:xfrm>
            <a:off x="3962400" y="1066800"/>
            <a:ext cx="914400" cy="12192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798" name="AutoShape 6"/>
          <p:cNvSpPr/>
          <p:nvPr/>
        </p:nvSpPr>
        <p:spPr>
          <a:xfrm rot="-6944190">
            <a:off x="4879975" y="4400550"/>
            <a:ext cx="1198563" cy="981075"/>
          </a:xfrm>
          <a:prstGeom prst="parallelogram">
            <a:avLst>
              <a:gd name="adj" fmla="val 47243"/>
            </a:avLst>
          </a:prstGeom>
          <a:solidFill>
            <a:srgbClr val="FF7C8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799" name="AutoShape 7"/>
          <p:cNvSpPr/>
          <p:nvPr/>
        </p:nvSpPr>
        <p:spPr>
          <a:xfrm rot="-5400000">
            <a:off x="4646613" y="2665413"/>
            <a:ext cx="1679575" cy="1371600"/>
          </a:xfrm>
          <a:prstGeom prst="cube">
            <a:avLst>
              <a:gd name="adj" fmla="val 21833"/>
            </a:avLst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800" name="Line 8"/>
          <p:cNvSpPr/>
          <p:nvPr/>
        </p:nvSpPr>
        <p:spPr>
          <a:xfrm>
            <a:off x="3962400" y="2286000"/>
            <a:ext cx="838200" cy="16002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1" name="Line 10"/>
          <p:cNvSpPr/>
          <p:nvPr/>
        </p:nvSpPr>
        <p:spPr>
          <a:xfrm>
            <a:off x="4876800" y="1066800"/>
            <a:ext cx="9906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2" name="Line 11"/>
          <p:cNvSpPr/>
          <p:nvPr/>
        </p:nvSpPr>
        <p:spPr>
          <a:xfrm>
            <a:off x="4800600" y="3886200"/>
            <a:ext cx="0" cy="685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3" name="Line 12"/>
          <p:cNvSpPr/>
          <p:nvPr/>
        </p:nvSpPr>
        <p:spPr>
          <a:xfrm>
            <a:off x="5105400" y="4152900"/>
            <a:ext cx="0" cy="1066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4" name="Line 13"/>
          <p:cNvSpPr/>
          <p:nvPr/>
        </p:nvSpPr>
        <p:spPr>
          <a:xfrm>
            <a:off x="6172200" y="4076700"/>
            <a:ext cx="0" cy="11430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5" name="Rectangle 15"/>
          <p:cNvSpPr/>
          <p:nvPr/>
        </p:nvSpPr>
        <p:spPr>
          <a:xfrm>
            <a:off x="5334000" y="2971800"/>
            <a:ext cx="609600" cy="10668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806" name="AutoShape 16"/>
          <p:cNvSpPr/>
          <p:nvPr/>
        </p:nvSpPr>
        <p:spPr>
          <a:xfrm>
            <a:off x="5334000" y="2971800"/>
            <a:ext cx="4572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807" name="Line 17"/>
          <p:cNvSpPr/>
          <p:nvPr/>
        </p:nvSpPr>
        <p:spPr>
          <a:xfrm>
            <a:off x="5791200" y="3886200"/>
            <a:ext cx="152400" cy="152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8" name="Line 18"/>
          <p:cNvSpPr/>
          <p:nvPr/>
        </p:nvSpPr>
        <p:spPr>
          <a:xfrm>
            <a:off x="4876800" y="2286000"/>
            <a:ext cx="152400" cy="2286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09" name="Line 23"/>
          <p:cNvSpPr/>
          <p:nvPr/>
        </p:nvSpPr>
        <p:spPr>
          <a:xfrm>
            <a:off x="4648200" y="3581400"/>
            <a:ext cx="15240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3810" name="Line 24"/>
          <p:cNvSpPr/>
          <p:nvPr/>
        </p:nvSpPr>
        <p:spPr>
          <a:xfrm>
            <a:off x="4629150" y="2228850"/>
            <a:ext cx="171450" cy="2857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3811" name="Line 25"/>
          <p:cNvSpPr/>
          <p:nvPr/>
        </p:nvSpPr>
        <p:spPr>
          <a:xfrm>
            <a:off x="4876800" y="2266950"/>
            <a:ext cx="152400" cy="2476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3812" name="Line 26"/>
          <p:cNvSpPr/>
          <p:nvPr/>
        </p:nvSpPr>
        <p:spPr>
          <a:xfrm>
            <a:off x="5715000" y="2286000"/>
            <a:ext cx="152400" cy="228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3813" name="Line 27"/>
          <p:cNvSpPr/>
          <p:nvPr/>
        </p:nvSpPr>
        <p:spPr>
          <a:xfrm>
            <a:off x="4800600" y="39243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814" name="Line 28"/>
          <p:cNvSpPr/>
          <p:nvPr/>
        </p:nvSpPr>
        <p:spPr>
          <a:xfrm>
            <a:off x="51054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815" name="Line 29"/>
          <p:cNvSpPr/>
          <p:nvPr/>
        </p:nvSpPr>
        <p:spPr>
          <a:xfrm>
            <a:off x="61722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816" name="Line 30"/>
          <p:cNvSpPr/>
          <p:nvPr/>
        </p:nvSpPr>
        <p:spPr>
          <a:xfrm>
            <a:off x="58674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3817" name="Line 31"/>
          <p:cNvSpPr/>
          <p:nvPr/>
        </p:nvSpPr>
        <p:spPr>
          <a:xfrm>
            <a:off x="5867400" y="4419600"/>
            <a:ext cx="0" cy="1524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18" name="Line 36"/>
          <p:cNvSpPr/>
          <p:nvPr/>
        </p:nvSpPr>
        <p:spPr>
          <a:xfrm flipH="1" flipV="1">
            <a:off x="5334000" y="3048000"/>
            <a:ext cx="457200" cy="838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19" name="Line 37"/>
          <p:cNvSpPr/>
          <p:nvPr/>
        </p:nvSpPr>
        <p:spPr>
          <a:xfrm>
            <a:off x="5334000" y="35814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33820" name="Picture 40" descr="cn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848600" y="4724400"/>
            <a:ext cx="860425" cy="1752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821" name="AutoShape 41"/>
          <p:cNvSpPr/>
          <p:nvPr/>
        </p:nvSpPr>
        <p:spPr>
          <a:xfrm rot="2682783">
            <a:off x="7620000" y="4584700"/>
            <a:ext cx="460375" cy="252413"/>
          </a:xfrm>
          <a:prstGeom prst="leftArrow">
            <a:avLst>
              <a:gd name="adj1" fmla="val 50000"/>
              <a:gd name="adj2" fmla="val 45597"/>
            </a:avLst>
          </a:prstGeom>
          <a:solidFill>
            <a:srgbClr val="FF00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822" name="Rectangle 42"/>
          <p:cNvSpPr/>
          <p:nvPr/>
        </p:nvSpPr>
        <p:spPr>
          <a:xfrm>
            <a:off x="4114800" y="1219200"/>
            <a:ext cx="609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3823" name="Line 45"/>
          <p:cNvSpPr/>
          <p:nvPr/>
        </p:nvSpPr>
        <p:spPr>
          <a:xfrm>
            <a:off x="4953000" y="4572000"/>
            <a:ext cx="304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3824" name="Line 46"/>
          <p:cNvSpPr/>
          <p:nvPr/>
        </p:nvSpPr>
        <p:spPr>
          <a:xfrm>
            <a:off x="5715000" y="4572000"/>
            <a:ext cx="304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3825" name="Line 9"/>
          <p:cNvSpPr/>
          <p:nvPr/>
        </p:nvSpPr>
        <p:spPr>
          <a:xfrm>
            <a:off x="3962400" y="1066800"/>
            <a:ext cx="8382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3828" name="Line 65"/>
          <p:cNvSpPr/>
          <p:nvPr/>
        </p:nvSpPr>
        <p:spPr>
          <a:xfrm>
            <a:off x="6096000" y="4191000"/>
            <a:ext cx="381000" cy="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" name="Line 14"/>
          <p:cNvSpPr/>
          <p:nvPr/>
        </p:nvSpPr>
        <p:spPr>
          <a:xfrm rot="5400000" flipV="1">
            <a:off x="7926070" y="2921000"/>
            <a:ext cx="17145" cy="1016000"/>
          </a:xfrm>
          <a:prstGeom prst="line">
            <a:avLst/>
          </a:prstGeom>
          <a:ln w="76200" cap="flat" cmpd="sng">
            <a:solidFill>
              <a:srgbClr val="FF0000"/>
            </a:solidFill>
            <a:prstDash val="solid"/>
            <a:headEnd type="arrow" w="med" len="med"/>
            <a:tailEnd type="none" w="med" len="med"/>
          </a:ln>
        </p:spPr>
      </p:sp>
      <p:sp>
        <p:nvSpPr>
          <p:cNvPr id="8" name="Text Box 7"/>
          <p:cNvSpPr txBox="1"/>
          <p:nvPr/>
        </p:nvSpPr>
        <p:spPr>
          <a:xfrm>
            <a:off x="7595235" y="2123440"/>
            <a:ext cx="120396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cạnh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Cloud Callout 9"/>
          <p:cNvSpPr/>
          <p:nvPr/>
        </p:nvSpPr>
        <p:spPr>
          <a:xfrm>
            <a:off x="8436610" y="1583690"/>
            <a:ext cx="3041650" cy="1967865"/>
          </a:xfrm>
          <a:prstGeom prst="cloud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1" name="Text Box 10"/>
          <p:cNvSpPr txBox="1"/>
          <p:nvPr/>
        </p:nvSpPr>
        <p:spPr>
          <a:xfrm>
            <a:off x="8777605" y="2019300"/>
            <a:ext cx="260667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 cạnh có hướng chiếu như thế nào?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8630920" y="2296160"/>
            <a:ext cx="275336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6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trái sang</a:t>
            </a:r>
            <a:endParaRPr lang="en-US" sz="36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" name="Text Box 3"/>
          <p:cNvSpPr txBox="1"/>
          <p:nvPr/>
        </p:nvSpPr>
        <p:spPr>
          <a:xfrm>
            <a:off x="6483985" y="689610"/>
            <a:ext cx="402717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pPr algn="ctr"/>
            <a:r>
              <a:rPr 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Mục tiêu</a:t>
            </a:r>
            <a:endParaRPr lang="en-US" sz="600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4587240" y="2244725"/>
            <a:ext cx="6374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Hiểu được thế nào là hình chiếu.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593590" y="3266440"/>
            <a:ext cx="6374130" cy="10763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- Nhận biết được các hình chiếu của vật thể trên bản vẽ kĩ thuật.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pSp>
        <p:nvGrpSpPr>
          <p:cNvPr id="34818" name="Group 49"/>
          <p:cNvGrpSpPr/>
          <p:nvPr/>
        </p:nvGrpSpPr>
        <p:grpSpPr>
          <a:xfrm>
            <a:off x="5791200" y="915988"/>
            <a:ext cx="1371600" cy="4951412"/>
            <a:chOff x="2688" y="577"/>
            <a:chExt cx="864" cy="3119"/>
          </a:xfrm>
        </p:grpSpPr>
        <p:sp>
          <p:nvSpPr>
            <p:cNvPr id="34854" name="AutoShape 50"/>
            <p:cNvSpPr/>
            <p:nvPr/>
          </p:nvSpPr>
          <p:spPr>
            <a:xfrm rot="-5415760">
              <a:off x="1656" y="1800"/>
              <a:ext cx="3119" cy="672"/>
            </a:xfrm>
            <a:prstGeom prst="parallelogram">
              <a:avLst>
                <a:gd name="adj" fmla="val 20557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4855" name="AutoShape 51"/>
            <p:cNvSpPr/>
            <p:nvPr/>
          </p:nvSpPr>
          <p:spPr>
            <a:xfrm rot="-5415760">
              <a:off x="2760" y="2039"/>
              <a:ext cx="1056" cy="144"/>
            </a:xfrm>
            <a:prstGeom prst="parallelogram">
              <a:avLst>
                <a:gd name="adj" fmla="val 145647"/>
              </a:avLst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4856" name="Line 52"/>
            <p:cNvSpPr/>
            <p:nvPr/>
          </p:nvSpPr>
          <p:spPr>
            <a:xfrm>
              <a:off x="2688" y="2448"/>
              <a:ext cx="96" cy="9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57" name="Line 53"/>
            <p:cNvSpPr/>
            <p:nvPr/>
          </p:nvSpPr>
          <p:spPr>
            <a:xfrm>
              <a:off x="2736" y="2640"/>
              <a:ext cx="624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58" name="Line 54"/>
            <p:cNvSpPr/>
            <p:nvPr/>
          </p:nvSpPr>
          <p:spPr>
            <a:xfrm flipV="1">
              <a:off x="2688" y="1584"/>
              <a:ext cx="528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59" name="Line 55"/>
            <p:cNvSpPr/>
            <p:nvPr/>
          </p:nvSpPr>
          <p:spPr>
            <a:xfrm flipH="1">
              <a:off x="2928" y="2424"/>
              <a:ext cx="288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4860" name="Line 56"/>
            <p:cNvSpPr/>
            <p:nvPr/>
          </p:nvSpPr>
          <p:spPr>
            <a:xfrm>
              <a:off x="2748" y="1584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4861" name="Line 57"/>
            <p:cNvSpPr/>
            <p:nvPr/>
          </p:nvSpPr>
          <p:spPr>
            <a:xfrm>
              <a:off x="2928" y="1776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4862" name="Line 58"/>
            <p:cNvSpPr/>
            <p:nvPr/>
          </p:nvSpPr>
          <p:spPr>
            <a:xfrm>
              <a:off x="2928" y="2424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4863" name="Line 59"/>
            <p:cNvSpPr/>
            <p:nvPr/>
          </p:nvSpPr>
          <p:spPr>
            <a:xfrm>
              <a:off x="2928" y="2640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4864" name="Line 60"/>
            <p:cNvSpPr/>
            <p:nvPr/>
          </p:nvSpPr>
          <p:spPr>
            <a:xfrm>
              <a:off x="3240" y="1680"/>
              <a:ext cx="12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4865" name="Line 61"/>
            <p:cNvSpPr/>
            <p:nvPr/>
          </p:nvSpPr>
          <p:spPr>
            <a:xfrm>
              <a:off x="3216" y="2304"/>
              <a:ext cx="12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4866" name="Line 62"/>
            <p:cNvSpPr/>
            <p:nvPr/>
          </p:nvSpPr>
          <p:spPr>
            <a:xfrm>
              <a:off x="2928" y="1776"/>
              <a:ext cx="43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4819" name="Rectangle 2"/>
          <p:cNvSpPr/>
          <p:nvPr/>
        </p:nvSpPr>
        <p:spPr>
          <a:xfrm>
            <a:off x="3194050" y="912495"/>
            <a:ext cx="2895600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4820" name="AutoShape 4"/>
          <p:cNvSpPr/>
          <p:nvPr/>
        </p:nvSpPr>
        <p:spPr>
          <a:xfrm rot="3867264">
            <a:off x="3295650" y="3409950"/>
            <a:ext cx="3810000" cy="2627313"/>
          </a:xfrm>
          <a:prstGeom prst="parallelogram">
            <a:avLst>
              <a:gd name="adj" fmla="val 4821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4821" name="Rectangle 5"/>
          <p:cNvSpPr/>
          <p:nvPr/>
        </p:nvSpPr>
        <p:spPr>
          <a:xfrm>
            <a:off x="3962400" y="1066800"/>
            <a:ext cx="914400" cy="12192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4822" name="AutoShape 6"/>
          <p:cNvSpPr/>
          <p:nvPr/>
        </p:nvSpPr>
        <p:spPr>
          <a:xfrm rot="-6944190">
            <a:off x="4879975" y="4400550"/>
            <a:ext cx="1198563" cy="981075"/>
          </a:xfrm>
          <a:prstGeom prst="parallelogram">
            <a:avLst>
              <a:gd name="adj" fmla="val 47243"/>
            </a:avLst>
          </a:prstGeom>
          <a:solidFill>
            <a:srgbClr val="FF7C8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4823" name="AutoShape 7"/>
          <p:cNvSpPr/>
          <p:nvPr/>
        </p:nvSpPr>
        <p:spPr>
          <a:xfrm rot="-5400000">
            <a:off x="4646613" y="2665413"/>
            <a:ext cx="1679575" cy="1371600"/>
          </a:xfrm>
          <a:prstGeom prst="cube">
            <a:avLst>
              <a:gd name="adj" fmla="val 21833"/>
            </a:avLst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4824" name="Line 8"/>
          <p:cNvSpPr/>
          <p:nvPr/>
        </p:nvSpPr>
        <p:spPr>
          <a:xfrm>
            <a:off x="3962400" y="2286000"/>
            <a:ext cx="838200" cy="16002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5" name="Line 10"/>
          <p:cNvSpPr/>
          <p:nvPr/>
        </p:nvSpPr>
        <p:spPr>
          <a:xfrm>
            <a:off x="4876800" y="1066800"/>
            <a:ext cx="9906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6" name="Line 11"/>
          <p:cNvSpPr/>
          <p:nvPr/>
        </p:nvSpPr>
        <p:spPr>
          <a:xfrm>
            <a:off x="4800600" y="3886200"/>
            <a:ext cx="0" cy="685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7" name="Line 12"/>
          <p:cNvSpPr/>
          <p:nvPr/>
        </p:nvSpPr>
        <p:spPr>
          <a:xfrm>
            <a:off x="5105400" y="4152900"/>
            <a:ext cx="0" cy="1066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8" name="Line 13"/>
          <p:cNvSpPr/>
          <p:nvPr/>
        </p:nvSpPr>
        <p:spPr>
          <a:xfrm>
            <a:off x="6172200" y="4076700"/>
            <a:ext cx="0" cy="11430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29" name="Rectangle 15"/>
          <p:cNvSpPr/>
          <p:nvPr/>
        </p:nvSpPr>
        <p:spPr>
          <a:xfrm>
            <a:off x="5334000" y="2971800"/>
            <a:ext cx="609600" cy="10668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4830" name="AutoShape 16"/>
          <p:cNvSpPr/>
          <p:nvPr/>
        </p:nvSpPr>
        <p:spPr>
          <a:xfrm>
            <a:off x="5334000" y="2971800"/>
            <a:ext cx="4572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4831" name="Line 17"/>
          <p:cNvSpPr/>
          <p:nvPr/>
        </p:nvSpPr>
        <p:spPr>
          <a:xfrm>
            <a:off x="5791200" y="3886200"/>
            <a:ext cx="152400" cy="152400"/>
          </a:xfrm>
          <a:prstGeom prst="line">
            <a:avLst/>
          </a:prstGeom>
          <a:ln w="28575" cap="flat" cmpd="sng">
            <a:solidFill>
              <a:srgbClr val="0000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2" name="Line 18"/>
          <p:cNvSpPr/>
          <p:nvPr/>
        </p:nvSpPr>
        <p:spPr>
          <a:xfrm>
            <a:off x="4876800" y="2286000"/>
            <a:ext cx="152400" cy="2286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33" name="Line 23"/>
          <p:cNvSpPr/>
          <p:nvPr/>
        </p:nvSpPr>
        <p:spPr>
          <a:xfrm>
            <a:off x="4648200" y="3581400"/>
            <a:ext cx="15240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4834" name="Line 24"/>
          <p:cNvSpPr/>
          <p:nvPr/>
        </p:nvSpPr>
        <p:spPr>
          <a:xfrm>
            <a:off x="4629150" y="2228850"/>
            <a:ext cx="171450" cy="2857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4835" name="Line 25"/>
          <p:cNvSpPr/>
          <p:nvPr/>
        </p:nvSpPr>
        <p:spPr>
          <a:xfrm>
            <a:off x="4876800" y="2266950"/>
            <a:ext cx="152400" cy="2476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4836" name="Line 26"/>
          <p:cNvSpPr/>
          <p:nvPr/>
        </p:nvSpPr>
        <p:spPr>
          <a:xfrm>
            <a:off x="5715000" y="2286000"/>
            <a:ext cx="152400" cy="228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4837" name="Line 27"/>
          <p:cNvSpPr/>
          <p:nvPr/>
        </p:nvSpPr>
        <p:spPr>
          <a:xfrm>
            <a:off x="4800600" y="39243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838" name="Line 28"/>
          <p:cNvSpPr/>
          <p:nvPr/>
        </p:nvSpPr>
        <p:spPr>
          <a:xfrm>
            <a:off x="51054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839" name="Line 29"/>
          <p:cNvSpPr/>
          <p:nvPr/>
        </p:nvSpPr>
        <p:spPr>
          <a:xfrm>
            <a:off x="61722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840" name="Line 30"/>
          <p:cNvSpPr/>
          <p:nvPr/>
        </p:nvSpPr>
        <p:spPr>
          <a:xfrm>
            <a:off x="58674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4841" name="Line 31"/>
          <p:cNvSpPr/>
          <p:nvPr/>
        </p:nvSpPr>
        <p:spPr>
          <a:xfrm>
            <a:off x="5867400" y="4419600"/>
            <a:ext cx="0" cy="1524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42" name="Line 36"/>
          <p:cNvSpPr/>
          <p:nvPr/>
        </p:nvSpPr>
        <p:spPr>
          <a:xfrm flipH="1" flipV="1">
            <a:off x="5334000" y="3048000"/>
            <a:ext cx="457200" cy="838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43" name="Line 37"/>
          <p:cNvSpPr/>
          <p:nvPr/>
        </p:nvSpPr>
        <p:spPr>
          <a:xfrm>
            <a:off x="5334000" y="35814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44" name="AutoShape 38"/>
          <p:cNvSpPr/>
          <p:nvPr/>
        </p:nvSpPr>
        <p:spPr>
          <a:xfrm>
            <a:off x="1828800" y="1219200"/>
            <a:ext cx="1066800" cy="1371600"/>
          </a:xfrm>
          <a:prstGeom prst="wedgeRoundRectCallout">
            <a:avLst>
              <a:gd name="adj1" fmla="val 148662"/>
              <a:gd name="adj2" fmla="val 194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chiếu đứng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5" name="AutoShape 39"/>
          <p:cNvSpPr/>
          <p:nvPr/>
        </p:nvSpPr>
        <p:spPr>
          <a:xfrm>
            <a:off x="1828800" y="3276600"/>
            <a:ext cx="1066800" cy="1371600"/>
          </a:xfrm>
          <a:prstGeom prst="wedgeRoundRectCallout">
            <a:avLst>
              <a:gd name="adj1" fmla="val 239731"/>
              <a:gd name="adj2" fmla="val 6250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chiếu bằng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6" name="Rectangle 41"/>
          <p:cNvSpPr/>
          <p:nvPr/>
        </p:nvSpPr>
        <p:spPr>
          <a:xfrm>
            <a:off x="4114800" y="1219200"/>
            <a:ext cx="609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4847" name="Line 44"/>
          <p:cNvSpPr/>
          <p:nvPr/>
        </p:nvSpPr>
        <p:spPr>
          <a:xfrm>
            <a:off x="4953000" y="4572000"/>
            <a:ext cx="304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4848" name="Line 45"/>
          <p:cNvSpPr/>
          <p:nvPr/>
        </p:nvSpPr>
        <p:spPr>
          <a:xfrm>
            <a:off x="5715000" y="4572000"/>
            <a:ext cx="304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4849" name="Line 9"/>
          <p:cNvSpPr/>
          <p:nvPr/>
        </p:nvSpPr>
        <p:spPr>
          <a:xfrm>
            <a:off x="3962400" y="1066800"/>
            <a:ext cx="8382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4850" name="AutoShape 40"/>
          <p:cNvSpPr/>
          <p:nvPr/>
        </p:nvSpPr>
        <p:spPr>
          <a:xfrm>
            <a:off x="8153400" y="609600"/>
            <a:ext cx="1905000" cy="914400"/>
          </a:xfrm>
          <a:prstGeom prst="wedgeRoundRectCallout">
            <a:avLst>
              <a:gd name="adj1" fmla="val -118750"/>
              <a:gd name="adj2" fmla="val 20833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chiếu cạnh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34851" name="Group 65"/>
          <p:cNvGrpSpPr/>
          <p:nvPr/>
        </p:nvGrpSpPr>
        <p:grpSpPr>
          <a:xfrm>
            <a:off x="7467600" y="4965700"/>
            <a:ext cx="1089025" cy="1892300"/>
            <a:chOff x="3840" y="2888"/>
            <a:chExt cx="686" cy="1192"/>
          </a:xfrm>
        </p:grpSpPr>
        <p:pic>
          <p:nvPicPr>
            <p:cNvPr id="34852" name="Picture 63" descr="cn8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984" y="2976"/>
              <a:ext cx="542" cy="110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4853" name="AutoShape 64"/>
            <p:cNvSpPr/>
            <p:nvPr/>
          </p:nvSpPr>
          <p:spPr>
            <a:xfrm rot="2682783">
              <a:off x="3840" y="2888"/>
              <a:ext cx="290" cy="159"/>
            </a:xfrm>
            <a:prstGeom prst="leftArrow">
              <a:avLst>
                <a:gd name="adj1" fmla="val 50000"/>
                <a:gd name="adj2" fmla="val 45597"/>
              </a:avLst>
            </a:prstGeom>
            <a:solidFill>
              <a:srgbClr val="FF000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53260" y="166624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 phép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236835" y="151765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080260" y="236347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Các hình chiếu vuông góc: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6"/>
          <p:cNvSpPr txBox="1"/>
          <p:nvPr/>
        </p:nvSpPr>
        <p:spPr>
          <a:xfrm>
            <a:off x="2773680" y="294703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Các hình chiếu:</a:t>
            </a:r>
            <a:endParaRPr lang="en-US" sz="3200" b="1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2962910" y="3609975"/>
            <a:ext cx="81337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pitchFamily="18" charset="0"/>
                <a:cs typeface="Calibri" panose="020F0502020204030204" charset="0"/>
              </a:rPr>
              <a:t>   - Hình chiếu đứng có hướng chiếu từ trước tới   - Hình chiếu bằng có hướng chiếu từ trên xuống   - Hình chiếu cạnh có hướng chiếu từ trái sang.</a:t>
            </a:r>
            <a:endParaRPr lang="en-US" sz="2800" b="0">
              <a:latin typeface="Times New Roman" panose="02020603050405020304" pitchFamily="18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39938" name="Group 53"/>
          <p:cNvGrpSpPr/>
          <p:nvPr/>
        </p:nvGrpSpPr>
        <p:grpSpPr>
          <a:xfrm>
            <a:off x="5791200" y="915988"/>
            <a:ext cx="1371600" cy="4951412"/>
            <a:chOff x="2688" y="577"/>
            <a:chExt cx="864" cy="3119"/>
          </a:xfrm>
        </p:grpSpPr>
        <p:sp>
          <p:nvSpPr>
            <p:cNvPr id="39967" name="AutoShape 49"/>
            <p:cNvSpPr/>
            <p:nvPr/>
          </p:nvSpPr>
          <p:spPr>
            <a:xfrm rot="-5415760">
              <a:off x="1656" y="1800"/>
              <a:ext cx="3119" cy="672"/>
            </a:xfrm>
            <a:prstGeom prst="parallelogram">
              <a:avLst>
                <a:gd name="adj" fmla="val 205575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9968" name="AutoShape 14"/>
            <p:cNvSpPr/>
            <p:nvPr/>
          </p:nvSpPr>
          <p:spPr>
            <a:xfrm rot="-5415760">
              <a:off x="2760" y="2039"/>
              <a:ext cx="1056" cy="144"/>
            </a:xfrm>
            <a:prstGeom prst="parallelogram">
              <a:avLst>
                <a:gd name="adj" fmla="val 145647"/>
              </a:avLst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39969" name="Line 17"/>
            <p:cNvSpPr/>
            <p:nvPr/>
          </p:nvSpPr>
          <p:spPr>
            <a:xfrm>
              <a:off x="2688" y="2448"/>
              <a:ext cx="96" cy="96"/>
            </a:xfrm>
            <a:prstGeom prst="line">
              <a:avLst/>
            </a:prstGeom>
            <a:ln w="2857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0" name="Line 19"/>
            <p:cNvSpPr/>
            <p:nvPr/>
          </p:nvSpPr>
          <p:spPr>
            <a:xfrm>
              <a:off x="2736" y="2640"/>
              <a:ext cx="624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1" name="Line 21"/>
            <p:cNvSpPr/>
            <p:nvPr/>
          </p:nvSpPr>
          <p:spPr>
            <a:xfrm flipV="1">
              <a:off x="2688" y="1584"/>
              <a:ext cx="528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2" name="Line 22"/>
            <p:cNvSpPr/>
            <p:nvPr/>
          </p:nvSpPr>
          <p:spPr>
            <a:xfrm flipH="1">
              <a:off x="2928" y="2424"/>
              <a:ext cx="288" cy="0"/>
            </a:xfrm>
            <a:prstGeom prst="line">
              <a:avLst/>
            </a:prstGeom>
            <a:ln w="127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9973" name="Line 32"/>
            <p:cNvSpPr/>
            <p:nvPr/>
          </p:nvSpPr>
          <p:spPr>
            <a:xfrm>
              <a:off x="2748" y="1584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9974" name="Line 33"/>
            <p:cNvSpPr/>
            <p:nvPr/>
          </p:nvSpPr>
          <p:spPr>
            <a:xfrm>
              <a:off x="2928" y="1776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9975" name="Line 34"/>
            <p:cNvSpPr/>
            <p:nvPr/>
          </p:nvSpPr>
          <p:spPr>
            <a:xfrm>
              <a:off x="2928" y="2424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9976" name="Line 35"/>
            <p:cNvSpPr/>
            <p:nvPr/>
          </p:nvSpPr>
          <p:spPr>
            <a:xfrm>
              <a:off x="2928" y="2640"/>
              <a:ext cx="19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  <p:sp>
          <p:nvSpPr>
            <p:cNvPr id="39977" name="Line 46"/>
            <p:cNvSpPr/>
            <p:nvPr/>
          </p:nvSpPr>
          <p:spPr>
            <a:xfrm>
              <a:off x="3240" y="1680"/>
              <a:ext cx="12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9978" name="Line 51"/>
            <p:cNvSpPr/>
            <p:nvPr/>
          </p:nvSpPr>
          <p:spPr>
            <a:xfrm>
              <a:off x="3216" y="2304"/>
              <a:ext cx="120" cy="19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39979" name="Line 52"/>
            <p:cNvSpPr/>
            <p:nvPr/>
          </p:nvSpPr>
          <p:spPr>
            <a:xfrm>
              <a:off x="2928" y="1776"/>
              <a:ext cx="432" cy="0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39939" name="AutoShape 4"/>
          <p:cNvSpPr/>
          <p:nvPr/>
        </p:nvSpPr>
        <p:spPr>
          <a:xfrm rot="3867264">
            <a:off x="3295650" y="3409950"/>
            <a:ext cx="3810000" cy="2627313"/>
          </a:xfrm>
          <a:prstGeom prst="parallelogram">
            <a:avLst>
              <a:gd name="adj" fmla="val 48217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9940" name="Rectangle 2"/>
          <p:cNvSpPr/>
          <p:nvPr/>
        </p:nvSpPr>
        <p:spPr>
          <a:xfrm>
            <a:off x="3200400" y="914400"/>
            <a:ext cx="2895600" cy="2667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9941" name="Rectangle 5"/>
          <p:cNvSpPr/>
          <p:nvPr/>
        </p:nvSpPr>
        <p:spPr>
          <a:xfrm>
            <a:off x="3962400" y="1066800"/>
            <a:ext cx="914400" cy="12192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9942" name="AutoShape 6"/>
          <p:cNvSpPr/>
          <p:nvPr/>
        </p:nvSpPr>
        <p:spPr>
          <a:xfrm rot="-6944190">
            <a:off x="4879975" y="4400550"/>
            <a:ext cx="1198563" cy="981075"/>
          </a:xfrm>
          <a:prstGeom prst="parallelogram">
            <a:avLst>
              <a:gd name="adj" fmla="val 47243"/>
            </a:avLst>
          </a:prstGeom>
          <a:solidFill>
            <a:srgbClr val="FF7C80"/>
          </a:solidFill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9943" name="AutoShape 7"/>
          <p:cNvSpPr/>
          <p:nvPr/>
        </p:nvSpPr>
        <p:spPr>
          <a:xfrm rot="-5400000">
            <a:off x="4646613" y="2665413"/>
            <a:ext cx="1679575" cy="1371600"/>
          </a:xfrm>
          <a:prstGeom prst="cube">
            <a:avLst>
              <a:gd name="adj" fmla="val 21833"/>
            </a:avLst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9944" name="Line 8"/>
          <p:cNvSpPr/>
          <p:nvPr/>
        </p:nvSpPr>
        <p:spPr>
          <a:xfrm>
            <a:off x="3962400" y="2286000"/>
            <a:ext cx="838200" cy="16002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5" name="Line 10"/>
          <p:cNvSpPr/>
          <p:nvPr/>
        </p:nvSpPr>
        <p:spPr>
          <a:xfrm>
            <a:off x="4876800" y="1066800"/>
            <a:ext cx="9906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6" name="Line 11"/>
          <p:cNvSpPr/>
          <p:nvPr/>
        </p:nvSpPr>
        <p:spPr>
          <a:xfrm>
            <a:off x="4800600" y="3886200"/>
            <a:ext cx="0" cy="685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7" name="Line 12"/>
          <p:cNvSpPr/>
          <p:nvPr/>
        </p:nvSpPr>
        <p:spPr>
          <a:xfrm>
            <a:off x="5105400" y="4152900"/>
            <a:ext cx="0" cy="1066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8" name="Line 13"/>
          <p:cNvSpPr/>
          <p:nvPr/>
        </p:nvSpPr>
        <p:spPr>
          <a:xfrm>
            <a:off x="6172200" y="4076700"/>
            <a:ext cx="0" cy="11430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9" name="Rectangle 15"/>
          <p:cNvSpPr/>
          <p:nvPr/>
        </p:nvSpPr>
        <p:spPr>
          <a:xfrm>
            <a:off x="5334000" y="2971800"/>
            <a:ext cx="609600" cy="1066800"/>
          </a:xfrm>
          <a:prstGeom prst="rect">
            <a:avLst/>
          </a:prstGeom>
          <a:solidFill>
            <a:srgbClr val="FF7C80"/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9950" name="AutoShape 16"/>
          <p:cNvSpPr/>
          <p:nvPr/>
        </p:nvSpPr>
        <p:spPr>
          <a:xfrm>
            <a:off x="5334000" y="2971800"/>
            <a:ext cx="457200" cy="914400"/>
          </a:xfrm>
          <a:prstGeom prst="flowChartProcess">
            <a:avLst/>
          </a:prstGeom>
          <a:solidFill>
            <a:schemeClr val="accent1">
              <a:lumMod val="60000"/>
              <a:lumOff val="40000"/>
            </a:schemeClr>
          </a:solidFill>
          <a:ln w="2857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9951" name="Line 18"/>
          <p:cNvSpPr/>
          <p:nvPr/>
        </p:nvSpPr>
        <p:spPr>
          <a:xfrm>
            <a:off x="4876800" y="2286000"/>
            <a:ext cx="152400" cy="2286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2" name="Line 23"/>
          <p:cNvSpPr/>
          <p:nvPr/>
        </p:nvSpPr>
        <p:spPr>
          <a:xfrm>
            <a:off x="4648200" y="3581400"/>
            <a:ext cx="15240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9953" name="Line 24"/>
          <p:cNvSpPr/>
          <p:nvPr/>
        </p:nvSpPr>
        <p:spPr>
          <a:xfrm>
            <a:off x="4629150" y="2228850"/>
            <a:ext cx="171450" cy="2857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9954" name="Line 25"/>
          <p:cNvSpPr/>
          <p:nvPr/>
        </p:nvSpPr>
        <p:spPr>
          <a:xfrm>
            <a:off x="4876800" y="2266950"/>
            <a:ext cx="152400" cy="24765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9955" name="Line 26"/>
          <p:cNvSpPr/>
          <p:nvPr/>
        </p:nvSpPr>
        <p:spPr>
          <a:xfrm>
            <a:off x="5715000" y="2286000"/>
            <a:ext cx="152400" cy="2286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triangle" w="med" len="med"/>
            <a:tailEnd type="none" w="med" len="med"/>
          </a:ln>
        </p:spPr>
      </p:sp>
      <p:sp>
        <p:nvSpPr>
          <p:cNvPr id="39956" name="Line 27"/>
          <p:cNvSpPr/>
          <p:nvPr/>
        </p:nvSpPr>
        <p:spPr>
          <a:xfrm>
            <a:off x="4800600" y="39243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7" name="Line 28"/>
          <p:cNvSpPr/>
          <p:nvPr/>
        </p:nvSpPr>
        <p:spPr>
          <a:xfrm>
            <a:off x="51054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8" name="Line 29"/>
          <p:cNvSpPr/>
          <p:nvPr/>
        </p:nvSpPr>
        <p:spPr>
          <a:xfrm>
            <a:off x="61722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9" name="Line 30"/>
          <p:cNvSpPr/>
          <p:nvPr/>
        </p:nvSpPr>
        <p:spPr>
          <a:xfrm>
            <a:off x="5867400" y="4191000"/>
            <a:ext cx="0" cy="3048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0" name="Line 31"/>
          <p:cNvSpPr/>
          <p:nvPr/>
        </p:nvSpPr>
        <p:spPr>
          <a:xfrm>
            <a:off x="5867400" y="4419600"/>
            <a:ext cx="0" cy="1524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61" name="Line 36"/>
          <p:cNvSpPr/>
          <p:nvPr/>
        </p:nvSpPr>
        <p:spPr>
          <a:xfrm flipH="1" flipV="1">
            <a:off x="5334000" y="3048000"/>
            <a:ext cx="457200" cy="838200"/>
          </a:xfrm>
          <a:prstGeom prst="line">
            <a:avLst/>
          </a:prstGeom>
          <a:ln w="9525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62" name="Line 37"/>
          <p:cNvSpPr/>
          <p:nvPr/>
        </p:nvSpPr>
        <p:spPr>
          <a:xfrm>
            <a:off x="5334000" y="3581400"/>
            <a:ext cx="457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63" name="Rectangle 41"/>
          <p:cNvSpPr/>
          <p:nvPr/>
        </p:nvSpPr>
        <p:spPr>
          <a:xfrm>
            <a:off x="4114800" y="1219200"/>
            <a:ext cx="609600" cy="914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sp>
        <p:nvSpPr>
          <p:cNvPr id="39964" name="Line 44"/>
          <p:cNvSpPr/>
          <p:nvPr/>
        </p:nvSpPr>
        <p:spPr>
          <a:xfrm>
            <a:off x="4953000" y="4572000"/>
            <a:ext cx="304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9965" name="Line 45"/>
          <p:cNvSpPr/>
          <p:nvPr/>
        </p:nvSpPr>
        <p:spPr>
          <a:xfrm>
            <a:off x="5715000" y="4572000"/>
            <a:ext cx="304800" cy="609600"/>
          </a:xfrm>
          <a:prstGeom prst="line">
            <a:avLst/>
          </a:prstGeom>
          <a:ln w="9525" cap="flat" cmpd="sng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</p:sp>
      <p:sp>
        <p:nvSpPr>
          <p:cNvPr id="39966" name="Line 9"/>
          <p:cNvSpPr/>
          <p:nvPr/>
        </p:nvSpPr>
        <p:spPr>
          <a:xfrm>
            <a:off x="3962400" y="1066800"/>
            <a:ext cx="838200" cy="1447800"/>
          </a:xfrm>
          <a:prstGeom prst="line">
            <a:avLst/>
          </a:prstGeom>
          <a:ln w="1270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53260" y="166624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 phép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236835" y="151765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080260" y="236347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Các hình chiếu vuông góc: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341880" y="313118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IV/ Vị trí các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3010" name="AutoShape 4"/>
          <p:cNvSpPr/>
          <p:nvPr/>
        </p:nvSpPr>
        <p:spPr>
          <a:xfrm rot="3867264">
            <a:off x="3071813" y="2470150"/>
            <a:ext cx="3854450" cy="2989263"/>
          </a:xfrm>
          <a:prstGeom prst="parallelogram">
            <a:avLst>
              <a:gd name="adj" fmla="val 4713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43011" name="Group 15"/>
          <p:cNvGrpSpPr/>
          <p:nvPr/>
        </p:nvGrpSpPr>
        <p:grpSpPr>
          <a:xfrm>
            <a:off x="2819400" y="304800"/>
            <a:ext cx="4341813" cy="4781550"/>
            <a:chOff x="816" y="192"/>
            <a:chExt cx="2735" cy="3012"/>
          </a:xfrm>
        </p:grpSpPr>
        <p:sp>
          <p:nvSpPr>
            <p:cNvPr id="43012" name="Rectangle 2"/>
            <p:cNvSpPr/>
            <p:nvPr/>
          </p:nvSpPr>
          <p:spPr>
            <a:xfrm>
              <a:off x="816" y="192"/>
              <a:ext cx="1824" cy="16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3013" name="Rectangle 5"/>
            <p:cNvSpPr/>
            <p:nvPr/>
          </p:nvSpPr>
          <p:spPr>
            <a:xfrm>
              <a:off x="1344" y="624"/>
              <a:ext cx="576" cy="768"/>
            </a:xfrm>
            <a:prstGeom prst="rect">
              <a:avLst/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3014" name="AutoShape 6"/>
            <p:cNvSpPr/>
            <p:nvPr/>
          </p:nvSpPr>
          <p:spPr>
            <a:xfrm rot="-6944190">
              <a:off x="1713" y="2097"/>
              <a:ext cx="755" cy="618"/>
            </a:xfrm>
            <a:prstGeom prst="parallelogram">
              <a:avLst>
                <a:gd name="adj" fmla="val 47243"/>
              </a:avLst>
            </a:prstGeom>
            <a:solidFill>
              <a:srgbClr val="FF7C80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3015" name="AutoShape 3"/>
            <p:cNvSpPr/>
            <p:nvPr/>
          </p:nvSpPr>
          <p:spPr>
            <a:xfrm rot="-5415760">
              <a:off x="1594" y="1247"/>
              <a:ext cx="3001" cy="913"/>
            </a:xfrm>
            <a:prstGeom prst="parallelogram">
              <a:avLst>
                <a:gd name="adj" fmla="val 1554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3016" name="AutoShape 7"/>
            <p:cNvSpPr/>
            <p:nvPr/>
          </p:nvSpPr>
          <p:spPr>
            <a:xfrm rot="-5415760">
              <a:off x="2592" y="1534"/>
              <a:ext cx="1009" cy="241"/>
            </a:xfrm>
            <a:prstGeom prst="parallelogram">
              <a:avLst>
                <a:gd name="adj" fmla="val 146187"/>
              </a:avLst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3017" name="Rectangle 8"/>
            <p:cNvSpPr/>
            <p:nvPr/>
          </p:nvSpPr>
          <p:spPr>
            <a:xfrm>
              <a:off x="1440" y="720"/>
              <a:ext cx="384" cy="5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3018" name="Line 11"/>
            <p:cNvSpPr/>
            <p:nvPr/>
          </p:nvSpPr>
          <p:spPr>
            <a:xfrm>
              <a:off x="1752" y="2208"/>
              <a:ext cx="192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3019" name="Line 12"/>
            <p:cNvSpPr/>
            <p:nvPr/>
          </p:nvSpPr>
          <p:spPr>
            <a:xfrm>
              <a:off x="2232" y="2208"/>
              <a:ext cx="192" cy="384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3020" name="Line 13"/>
            <p:cNvSpPr/>
            <p:nvPr/>
          </p:nvSpPr>
          <p:spPr>
            <a:xfrm>
              <a:off x="2976" y="1296"/>
              <a:ext cx="24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3021" name="Line 14"/>
            <p:cNvSpPr/>
            <p:nvPr/>
          </p:nvSpPr>
          <p:spPr>
            <a:xfrm>
              <a:off x="2976" y="1680"/>
              <a:ext cx="24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4034" name="AutoShape 3"/>
          <p:cNvSpPr/>
          <p:nvPr/>
        </p:nvSpPr>
        <p:spPr>
          <a:xfrm rot="3867264">
            <a:off x="3071813" y="2470150"/>
            <a:ext cx="3854450" cy="2989263"/>
          </a:xfrm>
          <a:prstGeom prst="parallelogram">
            <a:avLst>
              <a:gd name="adj" fmla="val 47136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44035" name="Group 29"/>
          <p:cNvGrpSpPr/>
          <p:nvPr/>
        </p:nvGrpSpPr>
        <p:grpSpPr>
          <a:xfrm>
            <a:off x="2819400" y="304800"/>
            <a:ext cx="4341813" cy="4781550"/>
            <a:chOff x="816" y="192"/>
            <a:chExt cx="2735" cy="3012"/>
          </a:xfrm>
        </p:grpSpPr>
        <p:sp>
          <p:nvSpPr>
            <p:cNvPr id="44036" name="Rectangle 2"/>
            <p:cNvSpPr/>
            <p:nvPr/>
          </p:nvSpPr>
          <p:spPr>
            <a:xfrm>
              <a:off x="816" y="192"/>
              <a:ext cx="1824" cy="16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4037" name="Rectangle 4"/>
            <p:cNvSpPr/>
            <p:nvPr/>
          </p:nvSpPr>
          <p:spPr>
            <a:xfrm>
              <a:off x="1344" y="624"/>
              <a:ext cx="576" cy="768"/>
            </a:xfrm>
            <a:prstGeom prst="rect">
              <a:avLst/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4038" name="AutoShape 5"/>
            <p:cNvSpPr/>
            <p:nvPr/>
          </p:nvSpPr>
          <p:spPr>
            <a:xfrm rot="-6944190">
              <a:off x="1642" y="2109"/>
              <a:ext cx="657" cy="536"/>
            </a:xfrm>
            <a:prstGeom prst="parallelogram">
              <a:avLst>
                <a:gd name="adj" fmla="val 49148"/>
              </a:avLst>
            </a:prstGeom>
            <a:solidFill>
              <a:srgbClr val="FF7C80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4039" name="AutoShape 6"/>
            <p:cNvSpPr/>
            <p:nvPr/>
          </p:nvSpPr>
          <p:spPr>
            <a:xfrm rot="-5415760">
              <a:off x="1594" y="1247"/>
              <a:ext cx="3001" cy="913"/>
            </a:xfrm>
            <a:prstGeom prst="parallelogram">
              <a:avLst>
                <a:gd name="adj" fmla="val 155414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4040" name="AutoShape 7"/>
            <p:cNvSpPr/>
            <p:nvPr/>
          </p:nvSpPr>
          <p:spPr>
            <a:xfrm rot="-5415760">
              <a:off x="2524" y="1456"/>
              <a:ext cx="1011" cy="204"/>
            </a:xfrm>
            <a:prstGeom prst="parallelogram">
              <a:avLst>
                <a:gd name="adj" fmla="val 139706"/>
              </a:avLst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4041" name="Line 8"/>
            <p:cNvSpPr/>
            <p:nvPr/>
          </p:nvSpPr>
          <p:spPr>
            <a:xfrm>
              <a:off x="1344" y="1368"/>
              <a:ext cx="0" cy="43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42" name="Line 9"/>
            <p:cNvSpPr/>
            <p:nvPr/>
          </p:nvSpPr>
          <p:spPr>
            <a:xfrm>
              <a:off x="1920" y="1320"/>
              <a:ext cx="0" cy="48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43" name="Line 10"/>
            <p:cNvSpPr/>
            <p:nvPr/>
          </p:nvSpPr>
          <p:spPr>
            <a:xfrm>
              <a:off x="1344" y="1824"/>
              <a:ext cx="240" cy="38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44" name="Line 11"/>
            <p:cNvSpPr/>
            <p:nvPr/>
          </p:nvSpPr>
          <p:spPr>
            <a:xfrm>
              <a:off x="1920" y="1788"/>
              <a:ext cx="288" cy="46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45" name="Line 12"/>
            <p:cNvSpPr/>
            <p:nvPr/>
          </p:nvSpPr>
          <p:spPr>
            <a:xfrm>
              <a:off x="2184" y="2208"/>
              <a:ext cx="72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46" name="Line 14"/>
            <p:cNvSpPr/>
            <p:nvPr/>
          </p:nvSpPr>
          <p:spPr>
            <a:xfrm>
              <a:off x="1692" y="2208"/>
              <a:ext cx="168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4047" name="Line 15"/>
            <p:cNvSpPr/>
            <p:nvPr/>
          </p:nvSpPr>
          <p:spPr>
            <a:xfrm>
              <a:off x="2076" y="2208"/>
              <a:ext cx="144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4048" name="Line 16"/>
            <p:cNvSpPr/>
            <p:nvPr/>
          </p:nvSpPr>
          <p:spPr>
            <a:xfrm>
              <a:off x="2268" y="2556"/>
              <a:ext cx="864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49" name="Line 17"/>
            <p:cNvSpPr/>
            <p:nvPr/>
          </p:nvSpPr>
          <p:spPr>
            <a:xfrm>
              <a:off x="2916" y="1728"/>
              <a:ext cx="0" cy="48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50" name="Line 20"/>
            <p:cNvSpPr/>
            <p:nvPr/>
          </p:nvSpPr>
          <p:spPr>
            <a:xfrm>
              <a:off x="3132" y="2028"/>
              <a:ext cx="0" cy="52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51" name="Line 21"/>
            <p:cNvSpPr/>
            <p:nvPr/>
          </p:nvSpPr>
          <p:spPr>
            <a:xfrm>
              <a:off x="1920" y="624"/>
              <a:ext cx="72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52" name="Line 22"/>
            <p:cNvSpPr/>
            <p:nvPr/>
          </p:nvSpPr>
          <p:spPr>
            <a:xfrm>
              <a:off x="1872" y="1392"/>
              <a:ext cx="768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53" name="Line 23"/>
            <p:cNvSpPr/>
            <p:nvPr/>
          </p:nvSpPr>
          <p:spPr>
            <a:xfrm>
              <a:off x="2640" y="624"/>
              <a:ext cx="288" cy="43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54" name="Line 24"/>
            <p:cNvSpPr/>
            <p:nvPr/>
          </p:nvSpPr>
          <p:spPr>
            <a:xfrm>
              <a:off x="2640" y="1392"/>
              <a:ext cx="288" cy="38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4055" name="Line 25"/>
            <p:cNvSpPr/>
            <p:nvPr/>
          </p:nvSpPr>
          <p:spPr>
            <a:xfrm>
              <a:off x="2928" y="1656"/>
              <a:ext cx="192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4056" name="Line 26"/>
            <p:cNvSpPr/>
            <p:nvPr/>
          </p:nvSpPr>
          <p:spPr>
            <a:xfrm>
              <a:off x="2928" y="1212"/>
              <a:ext cx="192" cy="24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4057" name="Rectangle 28"/>
            <p:cNvSpPr/>
            <p:nvPr/>
          </p:nvSpPr>
          <p:spPr>
            <a:xfrm>
              <a:off x="1440" y="720"/>
              <a:ext cx="384" cy="5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45058" name="AutoShape 3"/>
          <p:cNvSpPr/>
          <p:nvPr/>
        </p:nvSpPr>
        <p:spPr>
          <a:xfrm rot="3867264">
            <a:off x="2994025" y="2576513"/>
            <a:ext cx="3527425" cy="2632075"/>
          </a:xfrm>
          <a:prstGeom prst="parallelogram">
            <a:avLst>
              <a:gd name="adj" fmla="val 48271"/>
            </a:avLst>
          </a:prstGeom>
          <a:solidFill>
            <a:schemeClr val="accent1">
              <a:lumMod val="60000"/>
              <a:lumOff val="4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45059" name="Group 30"/>
          <p:cNvGrpSpPr/>
          <p:nvPr/>
        </p:nvGrpSpPr>
        <p:grpSpPr>
          <a:xfrm>
            <a:off x="2819400" y="304800"/>
            <a:ext cx="5484813" cy="3990975"/>
            <a:chOff x="816" y="192"/>
            <a:chExt cx="3455" cy="2514"/>
          </a:xfrm>
        </p:grpSpPr>
        <p:sp>
          <p:nvSpPr>
            <p:cNvPr id="45060" name="Rectangle 2"/>
            <p:cNvSpPr/>
            <p:nvPr/>
          </p:nvSpPr>
          <p:spPr>
            <a:xfrm>
              <a:off x="816" y="192"/>
              <a:ext cx="1824" cy="16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5061" name="Rectangle 4"/>
            <p:cNvSpPr/>
            <p:nvPr/>
          </p:nvSpPr>
          <p:spPr>
            <a:xfrm>
              <a:off x="1344" y="624"/>
              <a:ext cx="576" cy="768"/>
            </a:xfrm>
            <a:prstGeom prst="rect">
              <a:avLst/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5062" name="AutoShape 5"/>
            <p:cNvSpPr/>
            <p:nvPr/>
          </p:nvSpPr>
          <p:spPr>
            <a:xfrm rot="-6944190">
              <a:off x="1642" y="2109"/>
              <a:ext cx="657" cy="536"/>
            </a:xfrm>
            <a:prstGeom prst="parallelogram">
              <a:avLst>
                <a:gd name="adj" fmla="val 49148"/>
              </a:avLst>
            </a:prstGeom>
            <a:solidFill>
              <a:srgbClr val="FF7C80"/>
            </a:solidFill>
            <a:ln w="952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5063" name="AutoShape 6"/>
            <p:cNvSpPr/>
            <p:nvPr/>
          </p:nvSpPr>
          <p:spPr>
            <a:xfrm rot="-5415760">
              <a:off x="2209" y="625"/>
              <a:ext cx="2487" cy="1636"/>
            </a:xfrm>
            <a:prstGeom prst="parallelogram">
              <a:avLst>
                <a:gd name="adj" fmla="val 54472"/>
              </a:avLst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5064" name="AutoShape 7"/>
            <p:cNvSpPr/>
            <p:nvPr/>
          </p:nvSpPr>
          <p:spPr>
            <a:xfrm rot="-5415760">
              <a:off x="2698" y="1091"/>
              <a:ext cx="984" cy="431"/>
            </a:xfrm>
            <a:prstGeom prst="parallelogram">
              <a:avLst>
                <a:gd name="adj" fmla="val 59094"/>
              </a:avLst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5065" name="Line 8"/>
            <p:cNvSpPr/>
            <p:nvPr/>
          </p:nvSpPr>
          <p:spPr>
            <a:xfrm>
              <a:off x="1344" y="1368"/>
              <a:ext cx="0" cy="43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6" name="Line 9"/>
            <p:cNvSpPr/>
            <p:nvPr/>
          </p:nvSpPr>
          <p:spPr>
            <a:xfrm>
              <a:off x="1920" y="1320"/>
              <a:ext cx="0" cy="48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7" name="Line 10"/>
            <p:cNvSpPr/>
            <p:nvPr/>
          </p:nvSpPr>
          <p:spPr>
            <a:xfrm>
              <a:off x="1344" y="1824"/>
              <a:ext cx="240" cy="384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8" name="Line 11"/>
            <p:cNvSpPr/>
            <p:nvPr/>
          </p:nvSpPr>
          <p:spPr>
            <a:xfrm>
              <a:off x="1920" y="1788"/>
              <a:ext cx="288" cy="46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69" name="Line 12"/>
            <p:cNvSpPr/>
            <p:nvPr/>
          </p:nvSpPr>
          <p:spPr>
            <a:xfrm>
              <a:off x="2112" y="2208"/>
              <a:ext cx="72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0" name="Line 13"/>
            <p:cNvSpPr/>
            <p:nvPr/>
          </p:nvSpPr>
          <p:spPr>
            <a:xfrm>
              <a:off x="1728" y="2208"/>
              <a:ext cx="168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5071" name="Line 14"/>
            <p:cNvSpPr/>
            <p:nvPr/>
          </p:nvSpPr>
          <p:spPr>
            <a:xfrm>
              <a:off x="2040" y="2208"/>
              <a:ext cx="144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5072" name="Line 15"/>
            <p:cNvSpPr/>
            <p:nvPr/>
          </p:nvSpPr>
          <p:spPr>
            <a:xfrm>
              <a:off x="2136" y="2556"/>
              <a:ext cx="864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3" name="Line 16"/>
            <p:cNvSpPr/>
            <p:nvPr/>
          </p:nvSpPr>
          <p:spPr>
            <a:xfrm>
              <a:off x="2976" y="1500"/>
              <a:ext cx="0" cy="48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4" name="Line 17"/>
            <p:cNvSpPr/>
            <p:nvPr/>
          </p:nvSpPr>
          <p:spPr>
            <a:xfrm>
              <a:off x="3408" y="1680"/>
              <a:ext cx="0" cy="52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5" name="Line 18"/>
            <p:cNvSpPr/>
            <p:nvPr/>
          </p:nvSpPr>
          <p:spPr>
            <a:xfrm>
              <a:off x="1920" y="624"/>
              <a:ext cx="720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6" name="Line 19"/>
            <p:cNvSpPr/>
            <p:nvPr/>
          </p:nvSpPr>
          <p:spPr>
            <a:xfrm>
              <a:off x="1872" y="1392"/>
              <a:ext cx="768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77" name="Arc 22"/>
            <p:cNvSpPr/>
            <p:nvPr/>
          </p:nvSpPr>
          <p:spPr>
            <a:xfrm rot="-10554260" flipH="1">
              <a:off x="2832" y="1968"/>
              <a:ext cx="144" cy="2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3"/>
                </a:cxn>
                <a:cxn ang="0">
                  <a:pos x="0" y="3"/>
                </a:cxn>
              </a:cxnLst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5078" name="Arc 23"/>
            <p:cNvSpPr/>
            <p:nvPr/>
          </p:nvSpPr>
          <p:spPr>
            <a:xfrm rot="-10800000" flipH="1">
              <a:off x="3010" y="2206"/>
              <a:ext cx="398" cy="3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5"/>
                </a:cxn>
                <a:cxn ang="0">
                  <a:pos x="0" y="5"/>
                </a:cxn>
              </a:cxnLst>
              <a:pathLst>
                <a:path w="22425" h="21600" fill="none">
                  <a:moveTo>
                    <a:pt x="-1" y="15"/>
                  </a:moveTo>
                  <a:cubicBezTo>
                    <a:pt x="274" y="5"/>
                    <a:pt x="549" y="-1"/>
                    <a:pt x="825" y="0"/>
                  </a:cubicBezTo>
                  <a:cubicBezTo>
                    <a:pt x="12754" y="0"/>
                    <a:pt x="22425" y="9670"/>
                    <a:pt x="22425" y="21600"/>
                  </a:cubicBezTo>
                </a:path>
                <a:path w="22425" h="21600" stroke="0">
                  <a:moveTo>
                    <a:pt x="-1" y="15"/>
                  </a:moveTo>
                  <a:cubicBezTo>
                    <a:pt x="274" y="5"/>
                    <a:pt x="549" y="-1"/>
                    <a:pt x="825" y="0"/>
                  </a:cubicBezTo>
                  <a:cubicBezTo>
                    <a:pt x="12754" y="0"/>
                    <a:pt x="22425" y="9670"/>
                    <a:pt x="22425" y="21600"/>
                  </a:cubicBezTo>
                  <a:lnTo>
                    <a:pt x="825" y="21600"/>
                  </a:lnTo>
                  <a:lnTo>
                    <a:pt x="-1" y="15"/>
                  </a:lnTo>
                  <a:close/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5079" name="Line 24"/>
            <p:cNvSpPr/>
            <p:nvPr/>
          </p:nvSpPr>
          <p:spPr>
            <a:xfrm>
              <a:off x="2976" y="1068"/>
              <a:ext cx="432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5080" name="Line 25"/>
            <p:cNvSpPr/>
            <p:nvPr/>
          </p:nvSpPr>
          <p:spPr>
            <a:xfrm>
              <a:off x="2976" y="1476"/>
              <a:ext cx="432" cy="288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5081" name="Rectangle 26"/>
            <p:cNvSpPr/>
            <p:nvPr/>
          </p:nvSpPr>
          <p:spPr>
            <a:xfrm>
              <a:off x="1440" y="720"/>
              <a:ext cx="384" cy="5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5082" name="Line 28"/>
            <p:cNvSpPr/>
            <p:nvPr/>
          </p:nvSpPr>
          <p:spPr>
            <a:xfrm>
              <a:off x="2640" y="1392"/>
              <a:ext cx="384" cy="19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5083" name="Line 29"/>
            <p:cNvSpPr/>
            <p:nvPr/>
          </p:nvSpPr>
          <p:spPr>
            <a:xfrm>
              <a:off x="2616" y="624"/>
              <a:ext cx="384" cy="19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7106" name="Group 39"/>
          <p:cNvGrpSpPr/>
          <p:nvPr/>
        </p:nvGrpSpPr>
        <p:grpSpPr>
          <a:xfrm>
            <a:off x="2819400" y="304800"/>
            <a:ext cx="5791200" cy="5143500"/>
            <a:chOff x="816" y="192"/>
            <a:chExt cx="3648" cy="3240"/>
          </a:xfrm>
        </p:grpSpPr>
        <p:sp>
          <p:nvSpPr>
            <p:cNvPr id="47107" name="Rectangle 2"/>
            <p:cNvSpPr/>
            <p:nvPr/>
          </p:nvSpPr>
          <p:spPr>
            <a:xfrm>
              <a:off x="816" y="192"/>
              <a:ext cx="1824" cy="16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7108" name="Rectangle 4"/>
            <p:cNvSpPr/>
            <p:nvPr/>
          </p:nvSpPr>
          <p:spPr>
            <a:xfrm>
              <a:off x="1344" y="624"/>
              <a:ext cx="576" cy="768"/>
            </a:xfrm>
            <a:prstGeom prst="rect">
              <a:avLst/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7109" name="Line 8"/>
            <p:cNvSpPr/>
            <p:nvPr/>
          </p:nvSpPr>
          <p:spPr>
            <a:xfrm>
              <a:off x="1344" y="1368"/>
              <a:ext cx="0" cy="43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0" name="Rectangle 22"/>
            <p:cNvSpPr/>
            <p:nvPr/>
          </p:nvSpPr>
          <p:spPr>
            <a:xfrm>
              <a:off x="2640" y="192"/>
              <a:ext cx="1824" cy="16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7111" name="AutoShape 7"/>
            <p:cNvSpPr/>
            <p:nvPr/>
          </p:nvSpPr>
          <p:spPr>
            <a:xfrm rot="-5415760">
              <a:off x="2939" y="791"/>
              <a:ext cx="768" cy="432"/>
            </a:xfrm>
            <a:prstGeom prst="parallelogram">
              <a:avLst>
                <a:gd name="adj" fmla="val 0"/>
              </a:avLst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7112" name="Line 16"/>
            <p:cNvSpPr/>
            <p:nvPr/>
          </p:nvSpPr>
          <p:spPr>
            <a:xfrm>
              <a:off x="3108" y="1320"/>
              <a:ext cx="0" cy="48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3" name="Line 17"/>
            <p:cNvSpPr/>
            <p:nvPr/>
          </p:nvSpPr>
          <p:spPr>
            <a:xfrm>
              <a:off x="3540" y="1272"/>
              <a:ext cx="0" cy="52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4" name="Line 10"/>
            <p:cNvSpPr/>
            <p:nvPr/>
          </p:nvSpPr>
          <p:spPr>
            <a:xfrm>
              <a:off x="1344" y="1776"/>
              <a:ext cx="240" cy="43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5" name="Line 11"/>
            <p:cNvSpPr/>
            <p:nvPr/>
          </p:nvSpPr>
          <p:spPr>
            <a:xfrm>
              <a:off x="1920" y="1788"/>
              <a:ext cx="288" cy="468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16" name="Rectangle 23"/>
            <p:cNvSpPr/>
            <p:nvPr/>
          </p:nvSpPr>
          <p:spPr>
            <a:xfrm>
              <a:off x="816" y="1812"/>
              <a:ext cx="1824" cy="1620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7117" name="Line 27"/>
            <p:cNvSpPr/>
            <p:nvPr/>
          </p:nvSpPr>
          <p:spPr>
            <a:xfrm>
              <a:off x="3120" y="720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7118" name="Line 28"/>
            <p:cNvSpPr/>
            <p:nvPr/>
          </p:nvSpPr>
          <p:spPr>
            <a:xfrm>
              <a:off x="3120" y="1296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7119" name="Rectangle 29"/>
            <p:cNvSpPr/>
            <p:nvPr/>
          </p:nvSpPr>
          <p:spPr>
            <a:xfrm>
              <a:off x="1344" y="2208"/>
              <a:ext cx="576" cy="336"/>
            </a:xfrm>
            <a:prstGeom prst="rect">
              <a:avLst/>
            </a:prstGeom>
            <a:solidFill>
              <a:srgbClr val="FF7C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7120" name="Rectangle 30"/>
            <p:cNvSpPr/>
            <p:nvPr/>
          </p:nvSpPr>
          <p:spPr>
            <a:xfrm>
              <a:off x="1440" y="720"/>
              <a:ext cx="384" cy="5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7121" name="Line 32"/>
            <p:cNvSpPr/>
            <p:nvPr/>
          </p:nvSpPr>
          <p:spPr>
            <a:xfrm>
              <a:off x="1344" y="1824"/>
              <a:ext cx="0" cy="432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2" name="Line 9"/>
            <p:cNvSpPr/>
            <p:nvPr/>
          </p:nvSpPr>
          <p:spPr>
            <a:xfrm>
              <a:off x="1920" y="1320"/>
              <a:ext cx="0" cy="936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3" name="Line 18"/>
            <p:cNvSpPr/>
            <p:nvPr/>
          </p:nvSpPr>
          <p:spPr>
            <a:xfrm>
              <a:off x="1920" y="624"/>
              <a:ext cx="1248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4" name="Line 19"/>
            <p:cNvSpPr/>
            <p:nvPr/>
          </p:nvSpPr>
          <p:spPr>
            <a:xfrm>
              <a:off x="1872" y="1392"/>
              <a:ext cx="1296" cy="0"/>
            </a:xfrm>
            <a:prstGeom prst="line">
              <a:avLst/>
            </a:prstGeom>
            <a:ln w="9525" cap="flat" cmpd="sng">
              <a:solidFill>
                <a:srgbClr val="0000FF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5" name="Line 33"/>
            <p:cNvSpPr/>
            <p:nvPr/>
          </p:nvSpPr>
          <p:spPr>
            <a:xfrm>
              <a:off x="1920" y="2208"/>
              <a:ext cx="7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6" name="Line 34"/>
            <p:cNvSpPr/>
            <p:nvPr/>
          </p:nvSpPr>
          <p:spPr>
            <a:xfrm>
              <a:off x="1920" y="2544"/>
              <a:ext cx="720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47127" name="Arc 35"/>
            <p:cNvSpPr/>
            <p:nvPr/>
          </p:nvSpPr>
          <p:spPr>
            <a:xfrm rot="-10800000" flipH="1">
              <a:off x="2580" y="1824"/>
              <a:ext cx="528" cy="38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" y="7"/>
                </a:cxn>
                <a:cxn ang="0">
                  <a:pos x="0" y="7"/>
                </a:cxn>
              </a:cxnLst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7128" name="Arc 36"/>
            <p:cNvSpPr/>
            <p:nvPr/>
          </p:nvSpPr>
          <p:spPr>
            <a:xfrm flipV="1">
              <a:off x="2628" y="1776"/>
              <a:ext cx="912" cy="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9" y="27"/>
                </a:cxn>
                <a:cxn ang="0">
                  <a:pos x="0" y="27"/>
                </a:cxn>
              </a:cxnLst>
              <a:pathLst>
                <a:path w="21600" h="21600" fill="none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>
                  <a:moveTo>
                    <a:pt x="0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9525" cap="flat" cmpd="sng">
              <a:solidFill>
                <a:srgbClr val="0000FF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  <p:sp>
          <p:nvSpPr>
            <p:cNvPr id="47129" name="Line 37"/>
            <p:cNvSpPr/>
            <p:nvPr/>
          </p:nvSpPr>
          <p:spPr>
            <a:xfrm>
              <a:off x="1440" y="2208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7130" name="Line 38"/>
            <p:cNvSpPr/>
            <p:nvPr/>
          </p:nvSpPr>
          <p:spPr>
            <a:xfrm>
              <a:off x="1824" y="2208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</p:spTree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grpSp>
        <p:nvGrpSpPr>
          <p:cNvPr id="48130" name="Group 26"/>
          <p:cNvGrpSpPr/>
          <p:nvPr/>
        </p:nvGrpSpPr>
        <p:grpSpPr>
          <a:xfrm>
            <a:off x="3657600" y="457200"/>
            <a:ext cx="5029200" cy="4419600"/>
            <a:chOff x="816" y="192"/>
            <a:chExt cx="3168" cy="2784"/>
          </a:xfrm>
        </p:grpSpPr>
        <p:sp>
          <p:nvSpPr>
            <p:cNvPr id="48132" name="Rectangle 2"/>
            <p:cNvSpPr/>
            <p:nvPr/>
          </p:nvSpPr>
          <p:spPr>
            <a:xfrm>
              <a:off x="816" y="192"/>
              <a:ext cx="3168" cy="278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8133" name="Rectangle 3"/>
            <p:cNvSpPr/>
            <p:nvPr/>
          </p:nvSpPr>
          <p:spPr>
            <a:xfrm>
              <a:off x="1344" y="624"/>
              <a:ext cx="576" cy="768"/>
            </a:xfrm>
            <a:prstGeom prst="rect">
              <a:avLst/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8134" name="AutoShape 6"/>
            <p:cNvSpPr/>
            <p:nvPr/>
          </p:nvSpPr>
          <p:spPr>
            <a:xfrm rot="-5415760">
              <a:off x="2939" y="791"/>
              <a:ext cx="768" cy="432"/>
            </a:xfrm>
            <a:prstGeom prst="parallelogram">
              <a:avLst>
                <a:gd name="adj" fmla="val 0"/>
              </a:avLst>
            </a:prstGeom>
            <a:solidFill>
              <a:srgbClr val="FF7C80"/>
            </a:solidFill>
            <a:ln w="28575" cap="flat" cmpd="sng">
              <a:solidFill>
                <a:srgbClr val="0000FF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8135" name="Line 12"/>
            <p:cNvSpPr/>
            <p:nvPr/>
          </p:nvSpPr>
          <p:spPr>
            <a:xfrm>
              <a:off x="3120" y="720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8136" name="Line 13"/>
            <p:cNvSpPr/>
            <p:nvPr/>
          </p:nvSpPr>
          <p:spPr>
            <a:xfrm>
              <a:off x="3120" y="1296"/>
              <a:ext cx="38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8137" name="Rectangle 14"/>
            <p:cNvSpPr/>
            <p:nvPr/>
          </p:nvSpPr>
          <p:spPr>
            <a:xfrm>
              <a:off x="1344" y="2208"/>
              <a:ext cx="576" cy="336"/>
            </a:xfrm>
            <a:prstGeom prst="rect">
              <a:avLst/>
            </a:prstGeom>
            <a:solidFill>
              <a:srgbClr val="FF7C80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8138" name="Rectangle 15"/>
            <p:cNvSpPr/>
            <p:nvPr/>
          </p:nvSpPr>
          <p:spPr>
            <a:xfrm>
              <a:off x="1440" y="720"/>
              <a:ext cx="384" cy="57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48139" name="Line 24"/>
            <p:cNvSpPr/>
            <p:nvPr/>
          </p:nvSpPr>
          <p:spPr>
            <a:xfrm>
              <a:off x="1440" y="2208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  <p:sp>
          <p:nvSpPr>
            <p:cNvPr id="48140" name="Line 25"/>
            <p:cNvSpPr/>
            <p:nvPr/>
          </p:nvSpPr>
          <p:spPr>
            <a:xfrm>
              <a:off x="1824" y="2208"/>
              <a:ext cx="0" cy="336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dash"/>
              <a:headEnd type="none" w="med" len="med"/>
              <a:tailEnd type="none" w="med" len="med"/>
            </a:ln>
          </p:spPr>
        </p:sp>
      </p:grpSp>
      <p:sp>
        <p:nvSpPr>
          <p:cNvPr id="48131" name="Text Box 27"/>
          <p:cNvSpPr txBox="1"/>
          <p:nvPr/>
        </p:nvSpPr>
        <p:spPr>
          <a:xfrm>
            <a:off x="3505200" y="5257800"/>
            <a:ext cx="5181600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>
              <a:spcBef>
                <a:spcPct val="50000"/>
              </a:spcBef>
            </a:pPr>
            <a:r>
              <a:rPr sz="28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Vị trí các hình chiếu</a:t>
            </a:r>
            <a:endParaRPr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4" name="AutoShape 38"/>
          <p:cNvSpPr/>
          <p:nvPr/>
        </p:nvSpPr>
        <p:spPr>
          <a:xfrm>
            <a:off x="2163445" y="916940"/>
            <a:ext cx="1066800" cy="1371600"/>
          </a:xfrm>
          <a:prstGeom prst="wedgeRoundRectCallout">
            <a:avLst>
              <a:gd name="adj1" fmla="val 148662"/>
              <a:gd name="adj2" fmla="val 1944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chiếu đứng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45" name="AutoShape 39"/>
          <p:cNvSpPr/>
          <p:nvPr/>
        </p:nvSpPr>
        <p:spPr>
          <a:xfrm>
            <a:off x="1828800" y="3276600"/>
            <a:ext cx="1066800" cy="1371600"/>
          </a:xfrm>
          <a:prstGeom prst="wedgeRoundRectCallout">
            <a:avLst>
              <a:gd name="adj1" fmla="val 189404"/>
              <a:gd name="adj2" fmla="val -111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chiếu bằng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4850" name="AutoShape 40"/>
          <p:cNvSpPr/>
          <p:nvPr/>
        </p:nvSpPr>
        <p:spPr>
          <a:xfrm>
            <a:off x="9462135" y="699135"/>
            <a:ext cx="1905000" cy="914400"/>
          </a:xfrm>
          <a:prstGeom prst="wedgeRoundRectCallout">
            <a:avLst>
              <a:gd name="adj1" fmla="val -122866"/>
              <a:gd name="adj2" fmla="val 72569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/>
            <a:r>
              <a:rPr sz="2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chiếu cạnh</a:t>
            </a:r>
            <a:endParaRPr sz="2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53260" y="166624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 phép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236835" y="151765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 Box 4"/>
          <p:cNvSpPr txBox="1"/>
          <p:nvPr/>
        </p:nvSpPr>
        <p:spPr>
          <a:xfrm>
            <a:off x="2080260" y="236347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III/ Các hình chiếu vuông góc: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5"/>
          <p:cNvSpPr txBox="1"/>
          <p:nvPr/>
        </p:nvSpPr>
        <p:spPr>
          <a:xfrm>
            <a:off x="2341880" y="313118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IV/ Vị trí các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3125470" y="3914140"/>
            <a:ext cx="7193915" cy="1383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pitchFamily="18" charset="0"/>
                <a:cs typeface="Calibri" panose="020F0502020204030204" charset="0"/>
              </a:rPr>
              <a:t>   - Hình chiếu bằng ở dưới hình chiếu đứng.    - Hình chiếu cạnh ở bên phải hình chiếu đứng.</a:t>
            </a:r>
            <a:r>
              <a:rPr lang="en-US" sz="2800" b="1">
                <a:latin typeface="Times New Roman" panose="02020603050405020304" pitchFamily="18" charset="0"/>
                <a:cs typeface="Calibri" panose="020F0502020204030204" charset="0"/>
              </a:rPr>
              <a:t>   * Chú ý: SGK/ 10</a:t>
            </a:r>
            <a:endParaRPr 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035540" y="233680"/>
            <a:ext cx="1436370" cy="1436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02" name="Picture 8" descr="BDROC007"/>
          <p:cNvPicPr>
            <a:picLocks noChangeAspect="1"/>
          </p:cNvPicPr>
          <p:nvPr>
            <p:ph sz="half"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2057400" y="0"/>
            <a:ext cx="2819400" cy="1295400"/>
          </a:xfrm>
        </p:spPr>
      </p:pic>
      <p:sp>
        <p:nvSpPr>
          <p:cNvPr id="19459" name="Text Box 10"/>
          <p:cNvSpPr txBox="1">
            <a:spLocks noChangeArrowheads="1"/>
          </p:cNvSpPr>
          <p:nvPr/>
        </p:nvSpPr>
        <p:spPr bwMode="auto">
          <a:xfrm>
            <a:off x="2432050" y="457200"/>
            <a:ext cx="1315720" cy="553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p>
            <a:pPr eaLnBrk="0" hangingPunct="0"/>
            <a:r>
              <a:rPr sz="3000" b="1" i="1" dirty="0">
                <a:solidFill>
                  <a:srgbClr val="7F7F7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sz="3000" b="1" i="1" dirty="0">
                <a:solidFill>
                  <a:srgbClr val="7F7F7F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à</a:t>
            </a:r>
            <a:r>
              <a:rPr sz="3000" b="1" i="1" dirty="0">
                <a:solidFill>
                  <a:srgbClr val="7F7F7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i tập</a:t>
            </a:r>
            <a:endParaRPr sz="4000" b="1" i="1" dirty="0">
              <a:solidFill>
                <a:srgbClr val="7F7F7F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  <p:sp>
        <p:nvSpPr>
          <p:cNvPr id="51204" name="Text Box 8"/>
          <p:cNvSpPr txBox="1"/>
          <p:nvPr/>
        </p:nvSpPr>
        <p:spPr>
          <a:xfrm>
            <a:off x="2133600" y="1447800"/>
            <a:ext cx="7734300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171450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sz="2800" b="1" dirty="0">
                <a:latin typeface="VNI-Times" pitchFamily="2" charset="0"/>
                <a:cs typeface="Arial" panose="020B0604020202020204" pitchFamily="34" charset="0"/>
              </a:rPr>
              <a:t>Cho vaät theå vôùi caùc höôùng chieáu A, B, C vaø caùc hình chieáu 1, 2, 3 </a:t>
            </a:r>
            <a:endParaRPr sz="2800" b="1" dirty="0"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8921" name="Rectangle 9"/>
          <p:cNvSpPr>
            <a:spLocks noChangeArrowheads="1"/>
          </p:cNvSpPr>
          <p:nvPr/>
        </p:nvSpPr>
        <p:spPr bwMode="auto">
          <a:xfrm>
            <a:off x="2057400" y="2438400"/>
            <a:ext cx="8305800" cy="159956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FF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Haõy ñaùnh daáu (x) vaøo baûng 2.1 ñeå chæ roû söï töông quan giữa caùc höôùng chieáu vôùi caùc hình chieáu.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FF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NI-Times" pitchFamily="2" charset="0"/>
                <a:ea typeface="+mn-ea"/>
                <a:cs typeface="+mn-cs"/>
              </a:rPr>
              <a:t>Ghi teân goïi caùc hình chieáu 1, 2, 3 vaøo baûng 2.2.</a:t>
            </a:r>
            <a:endParaRPr kumimoji="0" lang="en-US" sz="28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51206" name="Freeform 10"/>
          <p:cNvSpPr/>
          <p:nvPr/>
        </p:nvSpPr>
        <p:spPr>
          <a:xfrm>
            <a:off x="6172200" y="4572000"/>
            <a:ext cx="1676400" cy="838200"/>
          </a:xfrm>
          <a:custGeom>
            <a:avLst/>
            <a:gdLst>
              <a:gd name="txL" fmla="*/ 0 w 1056"/>
              <a:gd name="txT" fmla="*/ 0 h 528"/>
              <a:gd name="txR" fmla="*/ 1056 w 1056"/>
              <a:gd name="txB" fmla="*/ 528 h 528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056" h="528">
                <a:moveTo>
                  <a:pt x="0" y="528"/>
                </a:moveTo>
                <a:lnTo>
                  <a:pt x="0" y="240"/>
                </a:lnTo>
                <a:lnTo>
                  <a:pt x="384" y="0"/>
                </a:lnTo>
                <a:lnTo>
                  <a:pt x="1056" y="192"/>
                </a:lnTo>
                <a:lnTo>
                  <a:pt x="1056" y="528"/>
                </a:lnTo>
                <a:lnTo>
                  <a:pt x="0" y="528"/>
                </a:lnTo>
                <a:close/>
              </a:path>
            </a:pathLst>
          </a:custGeom>
          <a:solidFill>
            <a:srgbClr val="33CCFF">
              <a:alpha val="100000"/>
            </a:srgbClr>
          </a:solidFill>
          <a:ln w="9525" cap="flat" cmpd="sng">
            <a:solidFill>
              <a:srgbClr val="FF99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207" name="Freeform 11"/>
          <p:cNvSpPr/>
          <p:nvPr/>
        </p:nvSpPr>
        <p:spPr>
          <a:xfrm>
            <a:off x="8305800" y="4572000"/>
            <a:ext cx="457200" cy="838200"/>
          </a:xfrm>
          <a:custGeom>
            <a:avLst/>
            <a:gdLst>
              <a:gd name="txL" fmla="*/ 0 w 288"/>
              <a:gd name="txT" fmla="*/ 0 h 720"/>
              <a:gd name="txR" fmla="*/ 288 w 288"/>
              <a:gd name="txB" fmla="*/ 720 h 720"/>
            </a:gdLst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88" h="720">
                <a:moveTo>
                  <a:pt x="0" y="720"/>
                </a:moveTo>
                <a:lnTo>
                  <a:pt x="0" y="0"/>
                </a:lnTo>
                <a:lnTo>
                  <a:pt x="288" y="0"/>
                </a:lnTo>
                <a:lnTo>
                  <a:pt x="288" y="720"/>
                </a:lnTo>
                <a:lnTo>
                  <a:pt x="0" y="72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99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208" name="Line 12"/>
          <p:cNvSpPr/>
          <p:nvPr/>
        </p:nvSpPr>
        <p:spPr>
          <a:xfrm flipV="1">
            <a:off x="4876800" y="5334000"/>
            <a:ext cx="0" cy="53340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09" name="Line 13"/>
          <p:cNvSpPr/>
          <p:nvPr/>
        </p:nvSpPr>
        <p:spPr>
          <a:xfrm flipV="1">
            <a:off x="2743200" y="4724400"/>
            <a:ext cx="762000" cy="45720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0" name="Line 14"/>
          <p:cNvSpPr/>
          <p:nvPr/>
        </p:nvSpPr>
        <p:spPr>
          <a:xfrm>
            <a:off x="3714750" y="5029200"/>
            <a:ext cx="1162050" cy="32385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1" name="AutoShape 15"/>
          <p:cNvSpPr/>
          <p:nvPr/>
        </p:nvSpPr>
        <p:spPr>
          <a:xfrm rot="-1679618">
            <a:off x="2724150" y="5153025"/>
            <a:ext cx="430213" cy="736600"/>
          </a:xfrm>
          <a:prstGeom prst="diamond">
            <a:avLst/>
          </a:prstGeom>
          <a:gradFill rotWithShape="0">
            <a:gsLst>
              <a:gs pos="0">
                <a:srgbClr val="471876"/>
              </a:gs>
              <a:gs pos="100000">
                <a:srgbClr val="9933FF"/>
              </a:gs>
            </a:gsLst>
            <a:lin ang="0" scaled="1"/>
            <a:tileRect/>
          </a:gra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vi-VN" altLang="x-none" dirty="0">
              <a:latin typeface="VNI-Times" pitchFamily="2" charset="0"/>
            </a:endParaRPr>
          </a:p>
        </p:txBody>
      </p:sp>
      <p:sp>
        <p:nvSpPr>
          <p:cNvPr id="51212" name="Line 16"/>
          <p:cNvSpPr/>
          <p:nvPr/>
        </p:nvSpPr>
        <p:spPr>
          <a:xfrm flipV="1">
            <a:off x="3124200" y="4953000"/>
            <a:ext cx="762000" cy="45720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3" name="Line 17"/>
          <p:cNvSpPr/>
          <p:nvPr/>
        </p:nvSpPr>
        <p:spPr>
          <a:xfrm>
            <a:off x="3409950" y="4762500"/>
            <a:ext cx="1162050" cy="32385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4" name="Freeform 18"/>
          <p:cNvSpPr/>
          <p:nvPr/>
        </p:nvSpPr>
        <p:spPr>
          <a:xfrm>
            <a:off x="2743200" y="4724400"/>
            <a:ext cx="1066800" cy="685800"/>
          </a:xfrm>
          <a:custGeom>
            <a:avLst/>
            <a:gdLst>
              <a:gd name="txL" fmla="*/ 0 w 672"/>
              <a:gd name="txT" fmla="*/ 0 h 432"/>
              <a:gd name="txR" fmla="*/ 672 w 672"/>
              <a:gd name="txB" fmla="*/ 432 h 432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672" h="432">
                <a:moveTo>
                  <a:pt x="0" y="288"/>
                </a:moveTo>
                <a:lnTo>
                  <a:pt x="432" y="0"/>
                </a:lnTo>
                <a:lnTo>
                  <a:pt x="672" y="192"/>
                </a:lnTo>
                <a:lnTo>
                  <a:pt x="240" y="432"/>
                </a:lnTo>
                <a:lnTo>
                  <a:pt x="0" y="288"/>
                </a:lnTo>
                <a:close/>
              </a:path>
            </a:pathLst>
          </a:custGeom>
          <a:gradFill rotWithShape="0">
            <a:gsLst>
              <a:gs pos="0">
                <a:srgbClr val="471876">
                  <a:alpha val="100000"/>
                </a:srgbClr>
              </a:gs>
              <a:gs pos="100000">
                <a:srgbClr val="9933FF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FF66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215" name="Freeform 19"/>
          <p:cNvSpPr/>
          <p:nvPr/>
        </p:nvSpPr>
        <p:spPr>
          <a:xfrm>
            <a:off x="3429000" y="4724400"/>
            <a:ext cx="1447800" cy="609600"/>
          </a:xfrm>
          <a:custGeom>
            <a:avLst/>
            <a:gdLst>
              <a:gd name="txL" fmla="*/ 0 w 912"/>
              <a:gd name="txT" fmla="*/ 0 h 384"/>
              <a:gd name="txR" fmla="*/ 912 w 912"/>
              <a:gd name="txB" fmla="*/ 384 h 384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912" h="384">
                <a:moveTo>
                  <a:pt x="0" y="0"/>
                </a:moveTo>
                <a:lnTo>
                  <a:pt x="672" y="192"/>
                </a:lnTo>
                <a:lnTo>
                  <a:pt x="912" y="384"/>
                </a:lnTo>
                <a:lnTo>
                  <a:pt x="240" y="19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1876">
                  <a:alpha val="100000"/>
                </a:srgbClr>
              </a:gs>
              <a:gs pos="100000">
                <a:srgbClr val="9933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66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216" name="Freeform 20"/>
          <p:cNvSpPr/>
          <p:nvPr/>
        </p:nvSpPr>
        <p:spPr>
          <a:xfrm>
            <a:off x="3124200" y="5029200"/>
            <a:ext cx="1752600" cy="838200"/>
          </a:xfrm>
          <a:custGeom>
            <a:avLst/>
            <a:gdLst>
              <a:gd name="txL" fmla="*/ 0 w 1104"/>
              <a:gd name="txT" fmla="*/ 0 h 528"/>
              <a:gd name="txR" fmla="*/ 1104 w 1104"/>
              <a:gd name="txB" fmla="*/ 528 h 52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1104" h="528">
                <a:moveTo>
                  <a:pt x="1104" y="192"/>
                </a:moveTo>
                <a:lnTo>
                  <a:pt x="1104" y="528"/>
                </a:lnTo>
                <a:lnTo>
                  <a:pt x="0" y="528"/>
                </a:lnTo>
                <a:lnTo>
                  <a:pt x="0" y="240"/>
                </a:lnTo>
                <a:lnTo>
                  <a:pt x="432" y="0"/>
                </a:lnTo>
                <a:lnTo>
                  <a:pt x="1104" y="192"/>
                </a:lnTo>
                <a:close/>
              </a:path>
            </a:pathLst>
          </a:custGeom>
          <a:solidFill>
            <a:srgbClr val="9933FF">
              <a:alpha val="100000"/>
            </a:srgbClr>
          </a:solidFill>
          <a:ln w="9525" cap="flat" cmpd="sng">
            <a:solidFill>
              <a:srgbClr val="FF66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217" name="Freeform 21"/>
          <p:cNvSpPr/>
          <p:nvPr/>
        </p:nvSpPr>
        <p:spPr>
          <a:xfrm>
            <a:off x="6153150" y="5867400"/>
            <a:ext cx="1752600" cy="457200"/>
          </a:xfrm>
          <a:custGeom>
            <a:avLst/>
            <a:gdLst>
              <a:gd name="txL" fmla="*/ 0 w 1104"/>
              <a:gd name="txT" fmla="*/ 0 h 288"/>
              <a:gd name="txR" fmla="*/ 1104 w 1104"/>
              <a:gd name="txB" fmla="*/ 288 h 288"/>
            </a:gdLst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04" h="288">
                <a:moveTo>
                  <a:pt x="0" y="288"/>
                </a:moveTo>
                <a:lnTo>
                  <a:pt x="0" y="0"/>
                </a:lnTo>
                <a:lnTo>
                  <a:pt x="1104" y="0"/>
                </a:lnTo>
                <a:lnTo>
                  <a:pt x="1104" y="288"/>
                </a:lnTo>
                <a:lnTo>
                  <a:pt x="0" y="288"/>
                </a:lnTo>
                <a:close/>
              </a:path>
            </a:pathLst>
          </a:custGeom>
          <a:solidFill>
            <a:srgbClr val="00CC00">
              <a:alpha val="100000"/>
            </a:srgbClr>
          </a:solidFill>
          <a:ln w="9525" cap="flat" cmpd="sng">
            <a:solidFill>
              <a:srgbClr val="FF99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51218" name="Line 22"/>
          <p:cNvSpPr/>
          <p:nvPr/>
        </p:nvSpPr>
        <p:spPr>
          <a:xfrm>
            <a:off x="6781800" y="5867400"/>
            <a:ext cx="0" cy="457200"/>
          </a:xfrm>
          <a:prstGeom prst="line">
            <a:avLst/>
          </a:prstGeom>
          <a:ln w="28575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19" name="Line 23"/>
          <p:cNvSpPr/>
          <p:nvPr/>
        </p:nvSpPr>
        <p:spPr>
          <a:xfrm>
            <a:off x="8305800" y="4876800"/>
            <a:ext cx="457200" cy="1588"/>
          </a:xfrm>
          <a:prstGeom prst="line">
            <a:avLst/>
          </a:prstGeom>
          <a:ln w="28575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51220" name="Line 25"/>
          <p:cNvSpPr/>
          <p:nvPr/>
        </p:nvSpPr>
        <p:spPr>
          <a:xfrm>
            <a:off x="5943600" y="4495800"/>
            <a:ext cx="914400" cy="5334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21" name="Line 26"/>
          <p:cNvSpPr/>
          <p:nvPr/>
        </p:nvSpPr>
        <p:spPr>
          <a:xfrm>
            <a:off x="7924800" y="4267200"/>
            <a:ext cx="609600" cy="4572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22" name="Line 27"/>
          <p:cNvSpPr/>
          <p:nvPr/>
        </p:nvSpPr>
        <p:spPr>
          <a:xfrm>
            <a:off x="5715000" y="5562600"/>
            <a:ext cx="685800" cy="4572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23" name="Line 28"/>
          <p:cNvSpPr/>
          <p:nvPr/>
        </p:nvSpPr>
        <p:spPr>
          <a:xfrm>
            <a:off x="3429000" y="4267200"/>
            <a:ext cx="0" cy="3810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24" name="Line 29"/>
          <p:cNvSpPr/>
          <p:nvPr/>
        </p:nvSpPr>
        <p:spPr>
          <a:xfrm>
            <a:off x="2057400" y="5257800"/>
            <a:ext cx="457200" cy="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25" name="Line 30"/>
          <p:cNvSpPr/>
          <p:nvPr/>
        </p:nvSpPr>
        <p:spPr>
          <a:xfrm flipH="1" flipV="1">
            <a:off x="4495800" y="5943600"/>
            <a:ext cx="381000" cy="3048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51226" name="Text Box 31"/>
          <p:cNvSpPr txBox="1"/>
          <p:nvPr/>
        </p:nvSpPr>
        <p:spPr>
          <a:xfrm>
            <a:off x="5410200" y="41148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2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1227" name="Text Box 32"/>
          <p:cNvSpPr txBox="1"/>
          <p:nvPr/>
        </p:nvSpPr>
        <p:spPr>
          <a:xfrm>
            <a:off x="5257800" y="51816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3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1228" name="Text Box 33"/>
          <p:cNvSpPr txBox="1"/>
          <p:nvPr/>
        </p:nvSpPr>
        <p:spPr>
          <a:xfrm>
            <a:off x="4724400" y="60960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C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1229" name="Text Box 34"/>
          <p:cNvSpPr txBox="1"/>
          <p:nvPr/>
        </p:nvSpPr>
        <p:spPr>
          <a:xfrm>
            <a:off x="3048000" y="38862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A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1230" name="Text Box 35"/>
          <p:cNvSpPr txBox="1"/>
          <p:nvPr/>
        </p:nvSpPr>
        <p:spPr>
          <a:xfrm>
            <a:off x="1609725" y="4995863"/>
            <a:ext cx="533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B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51231" name="Text Box 36"/>
          <p:cNvSpPr txBox="1"/>
          <p:nvPr/>
        </p:nvSpPr>
        <p:spPr>
          <a:xfrm>
            <a:off x="7467600" y="38862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1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pic>
        <p:nvPicPr>
          <p:cNvPr id="51232" name="Picture 33" descr="Cau hoi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4400" y="228600"/>
            <a:ext cx="1295400" cy="1171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2226" name="Picture 8" descr="BDROC007"/>
          <p:cNvPicPr>
            <a:picLocks noChangeAspect="1"/>
          </p:cNvPicPr>
          <p:nvPr>
            <p:ph sz="half" idx="1"/>
          </p:nvPr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1905000" y="228600"/>
            <a:ext cx="2819400" cy="1295400"/>
          </a:xfrm>
        </p:spPr>
      </p:pic>
      <p:sp>
        <p:nvSpPr>
          <p:cNvPr id="52227" name="Text Box 10"/>
          <p:cNvSpPr txBox="1"/>
          <p:nvPr/>
        </p:nvSpPr>
        <p:spPr>
          <a:xfrm>
            <a:off x="2508250" y="609600"/>
            <a:ext cx="1454150" cy="55308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eaLnBrk="0" hangingPunct="0"/>
            <a:r>
              <a:rPr sz="3000" b="1" i="1" dirty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sz="4000" b="1" i="1" dirty="0">
              <a:solidFill>
                <a:srgbClr val="003399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9943" name="Freeform 7"/>
          <p:cNvSpPr/>
          <p:nvPr/>
        </p:nvSpPr>
        <p:spPr>
          <a:xfrm>
            <a:off x="6172200" y="4572000"/>
            <a:ext cx="1676400" cy="838200"/>
          </a:xfrm>
          <a:custGeom>
            <a:avLst/>
            <a:gdLst>
              <a:gd name="txL" fmla="*/ 0 w 1056"/>
              <a:gd name="txT" fmla="*/ 0 h 528"/>
              <a:gd name="txR" fmla="*/ 1056 w 1056"/>
              <a:gd name="txB" fmla="*/ 528 h 528"/>
            </a:gdLst>
            <a:ahLst/>
            <a:cxnLst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056" h="528">
                <a:moveTo>
                  <a:pt x="0" y="528"/>
                </a:moveTo>
                <a:lnTo>
                  <a:pt x="0" y="240"/>
                </a:lnTo>
                <a:lnTo>
                  <a:pt x="384" y="0"/>
                </a:lnTo>
                <a:lnTo>
                  <a:pt x="1056" y="192"/>
                </a:lnTo>
                <a:lnTo>
                  <a:pt x="1056" y="528"/>
                </a:lnTo>
                <a:lnTo>
                  <a:pt x="0" y="528"/>
                </a:lnTo>
                <a:close/>
              </a:path>
            </a:pathLst>
          </a:custGeom>
          <a:solidFill>
            <a:srgbClr val="33CCFF">
              <a:alpha val="100000"/>
            </a:srgbClr>
          </a:solidFill>
          <a:ln w="9525" cap="flat" cmpd="sng">
            <a:solidFill>
              <a:srgbClr val="FF99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9944" name="Freeform 8"/>
          <p:cNvSpPr/>
          <p:nvPr/>
        </p:nvSpPr>
        <p:spPr>
          <a:xfrm>
            <a:off x="8305800" y="4572000"/>
            <a:ext cx="457200" cy="838200"/>
          </a:xfrm>
          <a:custGeom>
            <a:avLst/>
            <a:gdLst>
              <a:gd name="txL" fmla="*/ 0 w 288"/>
              <a:gd name="txT" fmla="*/ 0 h 720"/>
              <a:gd name="txR" fmla="*/ 288 w 288"/>
              <a:gd name="txB" fmla="*/ 720 h 720"/>
            </a:gdLst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288" h="720">
                <a:moveTo>
                  <a:pt x="0" y="720"/>
                </a:moveTo>
                <a:lnTo>
                  <a:pt x="0" y="0"/>
                </a:lnTo>
                <a:lnTo>
                  <a:pt x="288" y="0"/>
                </a:lnTo>
                <a:lnTo>
                  <a:pt x="288" y="720"/>
                </a:lnTo>
                <a:lnTo>
                  <a:pt x="0" y="720"/>
                </a:lnTo>
                <a:close/>
              </a:path>
            </a:pathLst>
          </a:custGeom>
          <a:solidFill>
            <a:srgbClr val="FF0000">
              <a:alpha val="100000"/>
            </a:srgbClr>
          </a:solidFill>
          <a:ln w="9525" cap="flat" cmpd="sng">
            <a:solidFill>
              <a:srgbClr val="FF99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9945" name="Line 9"/>
          <p:cNvSpPr/>
          <p:nvPr/>
        </p:nvSpPr>
        <p:spPr>
          <a:xfrm flipV="1">
            <a:off x="4876800" y="5334000"/>
            <a:ext cx="0" cy="53340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6" name="Line 10"/>
          <p:cNvSpPr/>
          <p:nvPr/>
        </p:nvSpPr>
        <p:spPr>
          <a:xfrm flipV="1">
            <a:off x="2743200" y="4724400"/>
            <a:ext cx="762000" cy="45720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7" name="Line 11"/>
          <p:cNvSpPr/>
          <p:nvPr/>
        </p:nvSpPr>
        <p:spPr>
          <a:xfrm>
            <a:off x="3714750" y="5029200"/>
            <a:ext cx="1162050" cy="32385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48" name="AutoShape 12"/>
          <p:cNvSpPr/>
          <p:nvPr/>
        </p:nvSpPr>
        <p:spPr>
          <a:xfrm rot="-1679618">
            <a:off x="2724150" y="5153025"/>
            <a:ext cx="430213" cy="736600"/>
          </a:xfrm>
          <a:prstGeom prst="diamond">
            <a:avLst/>
          </a:prstGeom>
          <a:gradFill rotWithShape="0">
            <a:gsLst>
              <a:gs pos="0">
                <a:srgbClr val="471876"/>
              </a:gs>
              <a:gs pos="100000">
                <a:srgbClr val="9933FF"/>
              </a:gs>
            </a:gsLst>
            <a:lin ang="0" scaled="1"/>
            <a:tileRect/>
          </a:gradFill>
          <a:ln w="9525" cap="flat" cmpd="sng">
            <a:solidFill>
              <a:srgbClr val="FF66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ctr">
            <a:spAutoFit/>
          </a:bodyPr>
          <a:p>
            <a:endParaRPr lang="vi-VN" altLang="x-none" dirty="0">
              <a:latin typeface="VNI-Times" pitchFamily="2" charset="0"/>
            </a:endParaRPr>
          </a:p>
        </p:txBody>
      </p:sp>
      <p:sp>
        <p:nvSpPr>
          <p:cNvPr id="39949" name="Line 13"/>
          <p:cNvSpPr/>
          <p:nvPr/>
        </p:nvSpPr>
        <p:spPr>
          <a:xfrm flipV="1">
            <a:off x="3124200" y="4953000"/>
            <a:ext cx="762000" cy="45720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0" name="Line 14"/>
          <p:cNvSpPr/>
          <p:nvPr/>
        </p:nvSpPr>
        <p:spPr>
          <a:xfrm>
            <a:off x="3409950" y="4762500"/>
            <a:ext cx="1162050" cy="323850"/>
          </a:xfrm>
          <a:prstGeom prst="line">
            <a:avLst/>
          </a:prstGeom>
          <a:ln w="9525" cap="flat" cmpd="sng">
            <a:solidFill>
              <a:srgbClr val="FF66FF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1" name="Freeform 15"/>
          <p:cNvSpPr/>
          <p:nvPr/>
        </p:nvSpPr>
        <p:spPr>
          <a:xfrm>
            <a:off x="2743200" y="4724400"/>
            <a:ext cx="1066800" cy="685800"/>
          </a:xfrm>
          <a:custGeom>
            <a:avLst/>
            <a:gdLst>
              <a:gd name="txL" fmla="*/ 0 w 672"/>
              <a:gd name="txT" fmla="*/ 0 h 432"/>
              <a:gd name="txR" fmla="*/ 672 w 672"/>
              <a:gd name="txB" fmla="*/ 432 h 432"/>
            </a:gdLst>
            <a:ahLst/>
            <a:cxnLst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672" h="432">
                <a:moveTo>
                  <a:pt x="0" y="288"/>
                </a:moveTo>
                <a:lnTo>
                  <a:pt x="432" y="0"/>
                </a:lnTo>
                <a:lnTo>
                  <a:pt x="672" y="192"/>
                </a:lnTo>
                <a:lnTo>
                  <a:pt x="240" y="432"/>
                </a:lnTo>
                <a:lnTo>
                  <a:pt x="0" y="288"/>
                </a:lnTo>
                <a:close/>
              </a:path>
            </a:pathLst>
          </a:custGeom>
          <a:gradFill rotWithShape="0">
            <a:gsLst>
              <a:gs pos="0">
                <a:srgbClr val="471876">
                  <a:alpha val="100000"/>
                </a:srgbClr>
              </a:gs>
              <a:gs pos="100000">
                <a:srgbClr val="9933FF">
                  <a:alpha val="100000"/>
                </a:srgbClr>
              </a:gs>
            </a:gsLst>
            <a:lin ang="2700000" scaled="1"/>
            <a:tileRect/>
          </a:gradFill>
          <a:ln w="9525" cap="flat" cmpd="sng">
            <a:solidFill>
              <a:srgbClr val="FF66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9952" name="Freeform 16"/>
          <p:cNvSpPr/>
          <p:nvPr/>
        </p:nvSpPr>
        <p:spPr>
          <a:xfrm>
            <a:off x="3429000" y="4724400"/>
            <a:ext cx="1447800" cy="609600"/>
          </a:xfrm>
          <a:custGeom>
            <a:avLst/>
            <a:gdLst>
              <a:gd name="txL" fmla="*/ 0 w 912"/>
              <a:gd name="txT" fmla="*/ 0 h 384"/>
              <a:gd name="txR" fmla="*/ 912 w 912"/>
              <a:gd name="txB" fmla="*/ 384 h 384"/>
            </a:gdLst>
            <a:ahLst/>
            <a:cxnLst>
              <a:cxn ang="0">
                <a:pos x="0" y="0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0"/>
              </a:cxn>
            </a:cxnLst>
            <a:rect l="txL" t="txT" r="txR" b="txB"/>
            <a:pathLst>
              <a:path w="912" h="384">
                <a:moveTo>
                  <a:pt x="0" y="0"/>
                </a:moveTo>
                <a:lnTo>
                  <a:pt x="672" y="192"/>
                </a:lnTo>
                <a:lnTo>
                  <a:pt x="912" y="384"/>
                </a:lnTo>
                <a:lnTo>
                  <a:pt x="240" y="192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1876">
                  <a:alpha val="100000"/>
                </a:srgbClr>
              </a:gs>
              <a:gs pos="100000">
                <a:srgbClr val="9933FF">
                  <a:alpha val="100000"/>
                </a:srgbClr>
              </a:gs>
            </a:gsLst>
            <a:lin ang="5400000" scaled="1"/>
            <a:tileRect/>
          </a:gradFill>
          <a:ln w="9525" cap="flat" cmpd="sng">
            <a:solidFill>
              <a:srgbClr val="FF66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9953" name="Freeform 17"/>
          <p:cNvSpPr/>
          <p:nvPr/>
        </p:nvSpPr>
        <p:spPr>
          <a:xfrm>
            <a:off x="3124200" y="5029200"/>
            <a:ext cx="1752600" cy="838200"/>
          </a:xfrm>
          <a:custGeom>
            <a:avLst/>
            <a:gdLst>
              <a:gd name="txL" fmla="*/ 0 w 1104"/>
              <a:gd name="txT" fmla="*/ 0 h 528"/>
              <a:gd name="txR" fmla="*/ 1104 w 1104"/>
              <a:gd name="txB" fmla="*/ 528 h 528"/>
            </a:gdLst>
            <a:ahLst/>
            <a:cxnLst>
              <a:cxn ang="0">
                <a:pos x="2147483647" y="2147483647"/>
              </a:cxn>
              <a:cxn ang="0">
                <a:pos x="2147483647" y="2147483647"/>
              </a:cxn>
              <a:cxn ang="0">
                <a:pos x="0" y="2147483647"/>
              </a:cxn>
              <a:cxn ang="0">
                <a:pos x="0" y="2147483647"/>
              </a:cxn>
              <a:cxn ang="0">
                <a:pos x="2147483647" y="0"/>
              </a:cxn>
              <a:cxn ang="0">
                <a:pos x="2147483647" y="2147483647"/>
              </a:cxn>
            </a:cxnLst>
            <a:rect l="txL" t="txT" r="txR" b="txB"/>
            <a:pathLst>
              <a:path w="1104" h="528">
                <a:moveTo>
                  <a:pt x="1104" y="192"/>
                </a:moveTo>
                <a:lnTo>
                  <a:pt x="1104" y="528"/>
                </a:lnTo>
                <a:lnTo>
                  <a:pt x="0" y="528"/>
                </a:lnTo>
                <a:lnTo>
                  <a:pt x="0" y="240"/>
                </a:lnTo>
                <a:lnTo>
                  <a:pt x="432" y="0"/>
                </a:lnTo>
                <a:lnTo>
                  <a:pt x="1104" y="192"/>
                </a:lnTo>
                <a:close/>
              </a:path>
            </a:pathLst>
          </a:custGeom>
          <a:solidFill>
            <a:srgbClr val="9933FF">
              <a:alpha val="100000"/>
            </a:srgbClr>
          </a:solidFill>
          <a:ln w="9525" cap="flat" cmpd="sng">
            <a:solidFill>
              <a:srgbClr val="FF66FF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9954" name="Freeform 18"/>
          <p:cNvSpPr/>
          <p:nvPr/>
        </p:nvSpPr>
        <p:spPr>
          <a:xfrm>
            <a:off x="6153150" y="5867400"/>
            <a:ext cx="1752600" cy="457200"/>
          </a:xfrm>
          <a:custGeom>
            <a:avLst/>
            <a:gdLst>
              <a:gd name="txL" fmla="*/ 0 w 1104"/>
              <a:gd name="txT" fmla="*/ 0 h 288"/>
              <a:gd name="txR" fmla="*/ 1104 w 1104"/>
              <a:gd name="txB" fmla="*/ 288 h 288"/>
            </a:gdLst>
            <a:ahLst/>
            <a:cxnLst>
              <a:cxn ang="0">
                <a:pos x="0" y="2147483647"/>
              </a:cxn>
              <a:cxn ang="0">
                <a:pos x="0" y="0"/>
              </a:cxn>
              <a:cxn ang="0">
                <a:pos x="2147483647" y="0"/>
              </a:cxn>
              <a:cxn ang="0">
                <a:pos x="2147483647" y="2147483647"/>
              </a:cxn>
              <a:cxn ang="0">
                <a:pos x="0" y="2147483647"/>
              </a:cxn>
            </a:cxnLst>
            <a:rect l="txL" t="txT" r="txR" b="txB"/>
            <a:pathLst>
              <a:path w="1104" h="288">
                <a:moveTo>
                  <a:pt x="0" y="288"/>
                </a:moveTo>
                <a:lnTo>
                  <a:pt x="0" y="0"/>
                </a:lnTo>
                <a:lnTo>
                  <a:pt x="1104" y="0"/>
                </a:lnTo>
                <a:lnTo>
                  <a:pt x="1104" y="288"/>
                </a:lnTo>
                <a:lnTo>
                  <a:pt x="0" y="288"/>
                </a:lnTo>
                <a:close/>
              </a:path>
            </a:pathLst>
          </a:custGeom>
          <a:solidFill>
            <a:srgbClr val="00CC00">
              <a:alpha val="100000"/>
            </a:srgbClr>
          </a:solidFill>
          <a:ln w="9525" cap="flat" cmpd="sng">
            <a:solidFill>
              <a:srgbClr val="FF99CC">
                <a:alpha val="100000"/>
              </a:srgb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p>
            <a:endParaRPr lang="en-US"/>
          </a:p>
        </p:txBody>
      </p:sp>
      <p:sp>
        <p:nvSpPr>
          <p:cNvPr id="39955" name="Line 19"/>
          <p:cNvSpPr/>
          <p:nvPr/>
        </p:nvSpPr>
        <p:spPr>
          <a:xfrm>
            <a:off x="6762750" y="5867400"/>
            <a:ext cx="0" cy="457200"/>
          </a:xfrm>
          <a:prstGeom prst="line">
            <a:avLst/>
          </a:prstGeom>
          <a:ln w="9525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6" name="Line 20"/>
          <p:cNvSpPr/>
          <p:nvPr/>
        </p:nvSpPr>
        <p:spPr>
          <a:xfrm>
            <a:off x="8305800" y="4953000"/>
            <a:ext cx="457200" cy="1588"/>
          </a:xfrm>
          <a:prstGeom prst="line">
            <a:avLst/>
          </a:prstGeom>
          <a:ln w="9525" cap="flat" cmpd="sng">
            <a:solidFill>
              <a:srgbClr val="FF99CC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9957" name="Line 21"/>
          <p:cNvSpPr/>
          <p:nvPr/>
        </p:nvSpPr>
        <p:spPr>
          <a:xfrm flipH="1">
            <a:off x="8305800" y="4870450"/>
            <a:ext cx="457200" cy="0"/>
          </a:xfrm>
          <a:prstGeom prst="line">
            <a:avLst/>
          </a:prstGeom>
          <a:ln w="9525" cap="flat" cmpd="sng">
            <a:solidFill>
              <a:srgbClr val="FF66FF"/>
            </a:solidFill>
            <a:prstDash val="lgDash"/>
            <a:headEnd type="none" w="med" len="med"/>
            <a:tailEnd type="none" w="med" len="med"/>
          </a:ln>
        </p:spPr>
      </p:sp>
      <p:sp>
        <p:nvSpPr>
          <p:cNvPr id="39958" name="Line 22"/>
          <p:cNvSpPr/>
          <p:nvPr/>
        </p:nvSpPr>
        <p:spPr>
          <a:xfrm>
            <a:off x="5943600" y="4495800"/>
            <a:ext cx="914400" cy="5334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59" name="Line 23"/>
          <p:cNvSpPr/>
          <p:nvPr/>
        </p:nvSpPr>
        <p:spPr>
          <a:xfrm>
            <a:off x="7848600" y="4267200"/>
            <a:ext cx="609600" cy="4572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0" name="Line 24"/>
          <p:cNvSpPr/>
          <p:nvPr/>
        </p:nvSpPr>
        <p:spPr>
          <a:xfrm>
            <a:off x="5715000" y="5562600"/>
            <a:ext cx="685800" cy="4572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1" name="Line 25"/>
          <p:cNvSpPr/>
          <p:nvPr/>
        </p:nvSpPr>
        <p:spPr>
          <a:xfrm>
            <a:off x="3429000" y="4267200"/>
            <a:ext cx="0" cy="3810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2" name="Line 26"/>
          <p:cNvSpPr/>
          <p:nvPr/>
        </p:nvSpPr>
        <p:spPr>
          <a:xfrm>
            <a:off x="2057400" y="5257800"/>
            <a:ext cx="457200" cy="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3" name="Line 27"/>
          <p:cNvSpPr/>
          <p:nvPr/>
        </p:nvSpPr>
        <p:spPr>
          <a:xfrm flipH="1" flipV="1">
            <a:off x="4495800" y="5943600"/>
            <a:ext cx="381000" cy="304800"/>
          </a:xfrm>
          <a:prstGeom prst="line">
            <a:avLst/>
          </a:prstGeom>
          <a:ln w="38100" cap="flat" cmpd="sng">
            <a:solidFill>
              <a:srgbClr val="333399"/>
            </a:solidFill>
            <a:prstDash val="solid"/>
            <a:headEnd type="none" w="med" len="med"/>
            <a:tailEnd type="triangle" w="med" len="med"/>
          </a:ln>
        </p:spPr>
      </p:sp>
      <p:sp>
        <p:nvSpPr>
          <p:cNvPr id="39964" name="Text Box 28"/>
          <p:cNvSpPr txBox="1"/>
          <p:nvPr/>
        </p:nvSpPr>
        <p:spPr>
          <a:xfrm>
            <a:off x="5410200" y="41148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2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9965" name="Text Box 29"/>
          <p:cNvSpPr txBox="1"/>
          <p:nvPr/>
        </p:nvSpPr>
        <p:spPr>
          <a:xfrm>
            <a:off x="5257800" y="51816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3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9966" name="Text Box 30"/>
          <p:cNvSpPr txBox="1"/>
          <p:nvPr/>
        </p:nvSpPr>
        <p:spPr>
          <a:xfrm>
            <a:off x="4724400" y="60960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C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9968" name="Text Box 32"/>
          <p:cNvSpPr txBox="1"/>
          <p:nvPr/>
        </p:nvSpPr>
        <p:spPr>
          <a:xfrm>
            <a:off x="1609725" y="4995863"/>
            <a:ext cx="5334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B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39969" name="Text Box 33"/>
          <p:cNvSpPr txBox="1"/>
          <p:nvPr/>
        </p:nvSpPr>
        <p:spPr>
          <a:xfrm>
            <a:off x="7391400" y="40386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1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graphicFrame>
        <p:nvGraphicFramePr>
          <p:cNvPr id="39970" name="Group 34"/>
          <p:cNvGraphicFramePr>
            <a:graphicFrameLocks noGrp="1"/>
          </p:cNvGraphicFramePr>
          <p:nvPr/>
        </p:nvGraphicFramePr>
        <p:xfrm>
          <a:off x="1914525" y="2057400"/>
          <a:ext cx="4038600" cy="1950720"/>
        </p:xfrm>
        <a:graphic>
          <a:graphicData uri="http://schemas.openxmlformats.org/drawingml/2006/table">
            <a:tbl>
              <a:tblPr/>
              <a:tblGrid>
                <a:gridCol w="2781300"/>
                <a:gridCol w="419100"/>
                <a:gridCol w="419100"/>
                <a:gridCol w="419100"/>
              </a:tblGrid>
              <a:tr h="576580">
                <a:tc>
                  <a:txBody>
                    <a:bodyPr/>
                    <a:lstStyle/>
                    <a:p>
                      <a:pPr marL="0" marR="0" lvl="0" indent="16573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A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B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C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73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5C3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1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005C3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5C3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2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005C3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73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005C3"/>
                          </a:solidFill>
                          <a:effectLst/>
                          <a:latin typeface="VNI-Times" pitchFamily="2" charset="0"/>
                          <a:cs typeface="Arial" panose="020B0604020202020204" pitchFamily="34" charset="0"/>
                        </a:rPr>
                        <a:t>3</a:t>
                      </a:r>
                      <a:endParaRPr kumimoji="0" lang="en-US" sz="2200" b="1" i="0" u="none" strike="noStrike" cap="none" normalizeH="0" baseline="0" smtClean="0">
                        <a:ln>
                          <a:noFill/>
                        </a:ln>
                        <a:solidFill>
                          <a:srgbClr val="2005C3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vi-VN" sz="2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99CC"/>
                        </a:solidFill>
                        <a:effectLst/>
                        <a:latin typeface="VNI-Times" pitchFamily="2" charset="0"/>
                        <a:cs typeface="Arial" panose="020B0604020202020204" pitchFamily="34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00" name="Rectangle 64"/>
          <p:cNvSpPr>
            <a:spLocks noChangeArrowheads="1"/>
          </p:cNvSpPr>
          <p:nvPr/>
        </p:nvSpPr>
        <p:spPr bwMode="auto">
          <a:xfrm>
            <a:off x="3048000" y="1981200"/>
            <a:ext cx="1751330" cy="4298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t>Höôùng chieáu</a:t>
            </a:r>
            <a:endParaRPr kumimoji="0" lang="en-US" sz="22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52283" name="Table 52282"/>
          <p:cNvGraphicFramePr/>
          <p:nvPr/>
        </p:nvGraphicFramePr>
        <p:xfrm>
          <a:off x="6172200" y="2057400"/>
          <a:ext cx="4391025" cy="1997075"/>
        </p:xfrm>
        <a:graphic>
          <a:graphicData uri="http://schemas.openxmlformats.org/drawingml/2006/table">
            <a:tbl>
              <a:tblPr/>
              <a:tblGrid>
                <a:gridCol w="1625600"/>
                <a:gridCol w="2765425"/>
              </a:tblGrid>
              <a:tr h="538163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chiếu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200" b="1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hình chiếu</a:t>
                      </a:r>
                      <a:endParaRPr lang="en-US" sz="22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362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2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85750" eaLnBrk="1" hangingPunct="1">
                        <a:spcBef>
                          <a:spcPct val="20000"/>
                        </a:spcBef>
                        <a:buBlip>
                          <a:blip r:embed="rId2"/>
                        </a:buBlip>
                      </a:pPr>
                      <a:endParaRPr lang="vi-VN" altLang="x-none" sz="2200" dirty="0">
                        <a:solidFill>
                          <a:srgbClr val="0099C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2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85750" eaLnBrk="1" hangingPunct="1">
                        <a:spcBef>
                          <a:spcPct val="20000"/>
                        </a:spcBef>
                        <a:buBlip>
                          <a:blip r:embed="rId2"/>
                        </a:buBlip>
                      </a:pPr>
                      <a:endParaRPr lang="vi-VN" altLang="x-none" sz="2200" dirty="0">
                        <a:solidFill>
                          <a:srgbClr val="0099C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5775"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algn="ctr" eaLnBrk="1" hangingPunct="1">
                        <a:spcBef>
                          <a:spcPct val="20000"/>
                        </a:spcBef>
                        <a:buNone/>
                      </a:pPr>
                      <a:r>
                        <a:rPr sz="2200" dirty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2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45720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2pPr>
                      <a:lvl3pPr marL="914400" lvl="2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3pPr>
                      <a:lvl4pPr marL="1371600" lvl="3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4pPr>
                      <a:lvl5pPr marL="1828800" lvl="4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None/>
                        <a:defRPr sz="2400" b="0" i="0" u="none" kern="1200" baseline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+mn-ea"/>
                          <a:cs typeface="+mn-cs"/>
                        </a:defRPr>
                      </a:lvl5pPr>
                    </a:lstStyle>
                    <a:p>
                      <a:pPr lvl="0" indent="285750" eaLnBrk="1" hangingPunct="1">
                        <a:spcBef>
                          <a:spcPct val="20000"/>
                        </a:spcBef>
                        <a:buBlip>
                          <a:blip r:embed="rId2"/>
                        </a:buBlip>
                      </a:pPr>
                      <a:endParaRPr lang="vi-VN" altLang="x-none" sz="2200" dirty="0">
                        <a:solidFill>
                          <a:srgbClr val="0099CC"/>
                        </a:solidFill>
                        <a:latin typeface="Arial" panose="020B0604020202020204" pitchFamily="34" charset="0"/>
                        <a:ea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18" name="Text Box 82"/>
          <p:cNvSpPr txBox="1"/>
          <p:nvPr/>
        </p:nvSpPr>
        <p:spPr>
          <a:xfrm>
            <a:off x="3200400" y="3962400"/>
            <a:ext cx="762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ctr" eaLnBrk="0" hangingPunct="0">
              <a:spcBef>
                <a:spcPct val="50000"/>
              </a:spcBef>
              <a:buClr>
                <a:srgbClr val="FF66FF"/>
              </a:buClr>
              <a:buFont typeface="Wingdings" panose="05000000000000000000" pitchFamily="2" charset="2"/>
            </a:pPr>
            <a:r>
              <a:rPr b="1" dirty="0">
                <a:solidFill>
                  <a:srgbClr val="FF0000"/>
                </a:solidFill>
                <a:latin typeface="VNI-Times" pitchFamily="2" charset="0"/>
                <a:cs typeface="Arial" panose="020B0604020202020204" pitchFamily="34" charset="0"/>
              </a:rPr>
              <a:t>A</a:t>
            </a:r>
            <a:endParaRPr b="1" dirty="0">
              <a:solidFill>
                <a:srgbClr val="FF0000"/>
              </a:solidFill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40019" name="Rectangle 83"/>
          <p:cNvSpPr>
            <a:spLocks noChangeArrowheads="1"/>
          </p:cNvSpPr>
          <p:nvPr/>
        </p:nvSpPr>
        <p:spPr bwMode="auto">
          <a:xfrm>
            <a:off x="1876425" y="2252663"/>
            <a:ext cx="1525270" cy="4298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p>
            <a: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sz="2200" b="1" dirty="0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VNI-Times" pitchFamily="2" charset="0"/>
                <a:cs typeface="Arial" panose="020B0604020202020204" pitchFamily="34" charset="0"/>
              </a:rPr>
              <a:t>Hình chiếu</a:t>
            </a:r>
            <a:endParaRPr sz="2200" b="1" dirty="0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VNI-Times" pitchFamily="2" charset="0"/>
              <a:ea typeface="Arial" panose="020B0604020202020204" pitchFamily="34" charset="0"/>
            </a:endParaRPr>
          </a:p>
        </p:txBody>
      </p:sp>
      <p:sp>
        <p:nvSpPr>
          <p:cNvPr id="40020" name="Rectangle 84"/>
          <p:cNvSpPr>
            <a:spLocks noChangeArrowheads="1"/>
          </p:cNvSpPr>
          <p:nvPr/>
        </p:nvSpPr>
        <p:spPr bwMode="auto">
          <a:xfrm>
            <a:off x="5142548" y="2649538"/>
            <a:ext cx="322580" cy="4298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021" name="Rectangle 85"/>
          <p:cNvSpPr>
            <a:spLocks noChangeArrowheads="1"/>
          </p:cNvSpPr>
          <p:nvPr/>
        </p:nvSpPr>
        <p:spPr bwMode="auto">
          <a:xfrm>
            <a:off x="5564823" y="3124200"/>
            <a:ext cx="322580" cy="4298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022" name="Rectangle 86"/>
          <p:cNvSpPr>
            <a:spLocks noChangeArrowheads="1"/>
          </p:cNvSpPr>
          <p:nvPr/>
        </p:nvSpPr>
        <p:spPr bwMode="auto">
          <a:xfrm>
            <a:off x="4726623" y="3581400"/>
            <a:ext cx="322580" cy="42989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66FF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VNI-Times" pitchFamily="2" charset="0"/>
                <a:ea typeface="+mn-ea"/>
                <a:cs typeface="Arial" panose="020B0604020202020204" pitchFamily="34" charset="0"/>
              </a:rPr>
              <a:t>x</a:t>
            </a:r>
            <a:endParaRPr kumimoji="0" lang="en-US" sz="2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VNI-Times" pitchFamily="2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023" name="Rectangle 87"/>
          <p:cNvSpPr/>
          <p:nvPr/>
        </p:nvSpPr>
        <p:spPr>
          <a:xfrm>
            <a:off x="6858000" y="2590800"/>
            <a:ext cx="373380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marL="751205" indent="327025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</a:pPr>
            <a:r>
              <a:rPr sz="2400" b="1" dirty="0">
                <a:solidFill>
                  <a:srgbClr val="2005C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Hình chiếu cạnh</a:t>
            </a:r>
            <a:endParaRPr sz="2400" b="1" dirty="0">
              <a:solidFill>
                <a:srgbClr val="2005C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40024" name="Rectangle 88"/>
          <p:cNvSpPr>
            <a:spLocks noChangeArrowheads="1"/>
          </p:cNvSpPr>
          <p:nvPr/>
        </p:nvSpPr>
        <p:spPr bwMode="auto">
          <a:xfrm>
            <a:off x="7239000" y="3124200"/>
            <a:ext cx="3429000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281305" marR="0" lvl="0" indent="35115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005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chiếu đứng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005C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025" name="Rectangle 89"/>
          <p:cNvSpPr>
            <a:spLocks noChangeArrowheads="1"/>
          </p:cNvSpPr>
          <p:nvPr/>
        </p:nvSpPr>
        <p:spPr bwMode="auto">
          <a:xfrm>
            <a:off x="7543800" y="3562350"/>
            <a:ext cx="2971800" cy="4603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352425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2005C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 chiếu bằng</a:t>
            </a: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2005C3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9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9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9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9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9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9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9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6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9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6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9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9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7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9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8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9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9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9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9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9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0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9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0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0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9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9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9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9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9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9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000"/>
                            </p:stCondLst>
                            <p:childTnLst>
                              <p:par>
                                <p:cTn id="136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3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39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0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5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0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>
                                      <p:cBhvr>
                                        <p:cTn id="15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0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0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9" dur="500"/>
                                        <p:tgtEl>
                                          <p:spTgt spid="40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4" dur="500"/>
                                        <p:tgtEl>
                                          <p:spTgt spid="40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9" dur="500"/>
                                        <p:tgtEl>
                                          <p:spTgt spid="40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8" grpId="0" bldLvl="0" animBg="1"/>
      <p:bldP spid="39964" grpId="0"/>
      <p:bldP spid="39965" grpId="0"/>
      <p:bldP spid="39966" grpId="0"/>
      <p:bldP spid="39968" grpId="0"/>
      <p:bldP spid="39969" grpId="0"/>
      <p:bldP spid="40000" grpId="0" bldLvl="0" animBg="1"/>
      <p:bldP spid="40018" grpId="0"/>
      <p:bldP spid="40019" grpId="0" bldLvl="0" animBg="1"/>
      <p:bldP spid="40020" grpId="0" bldLvl="0" animBg="1"/>
      <p:bldP spid="40021" grpId="0" bldLvl="0" animBg="1"/>
      <p:bldP spid="40022" grpId="0" bldLvl="0" animBg="1"/>
      <p:bldP spid="40023" grpId="0"/>
      <p:bldP spid="40024" grpId="0" bldLvl="0" animBg="1"/>
      <p:bldP spid="40025" grpId="0" bldLvl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504950" y="-209550"/>
          <a:ext cx="9871075" cy="716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" r:id="rId1" imgW="4552950" imgH="3419475" progId="PowerPoint.Slide.8">
                  <p:embed/>
                </p:oleObj>
              </mc:Choice>
              <mc:Fallback>
                <p:oleObj name="" r:id="rId1" imgW="4552950" imgH="3419475" progId="PowerPoint.Slide.8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04950" y="-209550"/>
                        <a:ext cx="9871075" cy="71628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3" name="AutoShape 3"/>
          <p:cNvSpPr/>
          <p:nvPr/>
        </p:nvSpPr>
        <p:spPr>
          <a:xfrm>
            <a:off x="3200400" y="1719263"/>
            <a:ext cx="6553200" cy="3233737"/>
          </a:xfrm>
          <a:prstGeom prst="parallelogram">
            <a:avLst>
              <a:gd name="adj" fmla="val 65279"/>
            </a:avLst>
          </a:prstGeom>
          <a:solidFill>
            <a:srgbClr val="66CCFF"/>
          </a:solidFill>
          <a:ln w="19050" cap="flat" cmpd="sng">
            <a:solidFill>
              <a:srgbClr val="66CC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pPr algn="ctr" eaLnBrk="0" hangingPunct="0"/>
            <a:endParaRPr lang="vi-VN" altLang="x-none" sz="3200" b="1" dirty="0">
              <a:latin typeface="Times New Roman" panose="02020603050405020304" pitchFamily="18" charset="0"/>
            </a:endParaRPr>
          </a:p>
        </p:txBody>
      </p:sp>
      <p:sp>
        <p:nvSpPr>
          <p:cNvPr id="3076" name="Text Box 4"/>
          <p:cNvSpPr txBox="1"/>
          <p:nvPr/>
        </p:nvSpPr>
        <p:spPr>
          <a:xfrm>
            <a:off x="3466148" y="1711325"/>
            <a:ext cx="309880" cy="368300"/>
          </a:xfrm>
          <a:prstGeom prst="rect">
            <a:avLst/>
          </a:prstGeom>
          <a:noFill/>
          <a:ln w="19050">
            <a:noFill/>
          </a:ln>
        </p:spPr>
        <p:txBody>
          <a:bodyPr wrap="none" anchor="ctr">
            <a:spAutoFit/>
          </a:bodyPr>
          <a:p>
            <a:pPr algn="ctr" eaLnBrk="0" hangingPunct="0">
              <a:spcBef>
                <a:spcPct val="50000"/>
              </a:spcBef>
            </a:pPr>
            <a:endParaRPr lang="vi-VN" altLang="x-none" dirty="0">
              <a:latin typeface="Times New Roman" panose="02020603050405020304" pitchFamily="18" charset="0"/>
            </a:endParaRPr>
          </a:p>
        </p:txBody>
      </p:sp>
      <p:graphicFrame>
        <p:nvGraphicFramePr>
          <p:cNvPr id="117765" name="Object 5"/>
          <p:cNvGraphicFramePr>
            <a:graphicFrameLocks noChangeAspect="1"/>
          </p:cNvGraphicFramePr>
          <p:nvPr/>
        </p:nvGraphicFramePr>
        <p:xfrm>
          <a:off x="1828800" y="1143000"/>
          <a:ext cx="1147763" cy="101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" r:id="rId3" imgW="742950" imgH="816610" progId="MS_ClipArt_Gallery.2">
                  <p:embed/>
                </p:oleObj>
              </mc:Choice>
              <mc:Fallback>
                <p:oleObj name="" r:id="rId3" imgW="742950" imgH="816610" progId="MS_ClipArt_Gallery.2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4">
                        <a:clrChange>
                          <a:clrFrom>
                            <a:srgbClr val="FFFF4C"/>
                          </a:clrFrom>
                          <a:clrTo>
                            <a:srgbClr val="FFFF4C"/>
                          </a:clrTo>
                        </a:clrChange>
                        <a:clrChange>
                          <a:clrFrom>
                            <a:srgbClr val="FFFFFF"/>
                          </a:clrFrom>
                          <a:clrTo>
                            <a:srgbClr val="FFFF66"/>
                          </a:clrTo>
                        </a:clrChange>
                        <a:lum bright="-23999" contrast="36000"/>
                      </a:blip>
                      <a:stretch>
                        <a:fillRect/>
                      </a:stretch>
                    </p:blipFill>
                    <p:spPr>
                      <a:xfrm>
                        <a:off x="1828800" y="1143000"/>
                        <a:ext cx="1147763" cy="1016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7766" name="Group 6"/>
          <p:cNvGrpSpPr/>
          <p:nvPr/>
        </p:nvGrpSpPr>
        <p:grpSpPr>
          <a:xfrm>
            <a:off x="4672013" y="1385888"/>
            <a:ext cx="1044575" cy="3154363"/>
            <a:chOff x="1923" y="861"/>
            <a:chExt cx="658" cy="1987"/>
          </a:xfrm>
        </p:grpSpPr>
        <p:grpSp>
          <p:nvGrpSpPr>
            <p:cNvPr id="3109" name="Group 7"/>
            <p:cNvGrpSpPr/>
            <p:nvPr/>
          </p:nvGrpSpPr>
          <p:grpSpPr>
            <a:xfrm>
              <a:off x="1923" y="1219"/>
              <a:ext cx="658" cy="1629"/>
              <a:chOff x="2208" y="1104"/>
              <a:chExt cx="672" cy="2208"/>
            </a:xfrm>
          </p:grpSpPr>
          <p:sp>
            <p:nvSpPr>
              <p:cNvPr id="3114" name="Line 8"/>
              <p:cNvSpPr/>
              <p:nvPr/>
            </p:nvSpPr>
            <p:spPr>
              <a:xfrm>
                <a:off x="2544" y="1594"/>
                <a:ext cx="0" cy="1718"/>
              </a:xfrm>
              <a:prstGeom prst="line">
                <a:avLst/>
              </a:prstGeom>
              <a:ln w="219075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15" name="AutoShape 9"/>
              <p:cNvSpPr/>
              <p:nvPr/>
            </p:nvSpPr>
            <p:spPr>
              <a:xfrm>
                <a:off x="2208" y="1104"/>
                <a:ext cx="672" cy="812"/>
              </a:xfrm>
              <a:prstGeom prst="triangle">
                <a:avLst>
                  <a:gd name="adj" fmla="val 50000"/>
                </a:avLst>
              </a:prstGeom>
              <a:solidFill>
                <a:srgbClr val="FFFF00"/>
              </a:solidFill>
              <a:ln w="127000" cap="flat" cmpd="sng">
                <a:solidFill>
                  <a:srgbClr val="FF0000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  <p:grpSp>
          <p:nvGrpSpPr>
            <p:cNvPr id="3110" name="Group 10"/>
            <p:cNvGrpSpPr/>
            <p:nvPr/>
          </p:nvGrpSpPr>
          <p:grpSpPr>
            <a:xfrm>
              <a:off x="2156" y="1440"/>
              <a:ext cx="148" cy="260"/>
              <a:chOff x="3024" y="1692"/>
              <a:chExt cx="96" cy="420"/>
            </a:xfrm>
          </p:grpSpPr>
          <p:sp>
            <p:nvSpPr>
              <p:cNvPr id="3112" name="Line 11"/>
              <p:cNvSpPr/>
              <p:nvPr/>
            </p:nvSpPr>
            <p:spPr>
              <a:xfrm>
                <a:off x="3084" y="1692"/>
                <a:ext cx="0" cy="240"/>
              </a:xfrm>
              <a:prstGeom prst="line">
                <a:avLst/>
              </a:prstGeom>
              <a:ln w="1016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13" name="Oval 12"/>
              <p:cNvSpPr/>
              <p:nvPr/>
            </p:nvSpPr>
            <p:spPr>
              <a:xfrm>
                <a:off x="3024" y="2016"/>
                <a:ext cx="96" cy="96"/>
              </a:xfrm>
              <a:prstGeom prst="ellipse">
                <a:avLst/>
              </a:pr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3111" name="Text Box 13"/>
            <p:cNvSpPr txBox="1"/>
            <p:nvPr/>
          </p:nvSpPr>
          <p:spPr>
            <a:xfrm>
              <a:off x="2076" y="861"/>
              <a:ext cx="300" cy="36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3200" b="1" dirty="0">
                  <a:latin typeface="Times New Roman" panose="02020603050405020304" pitchFamily="18" charset="0"/>
                </a:rPr>
                <a:t>A</a:t>
              </a:r>
              <a:endParaRPr dirty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117774" name="Group 14"/>
          <p:cNvGrpSpPr/>
          <p:nvPr/>
        </p:nvGrpSpPr>
        <p:grpSpPr>
          <a:xfrm>
            <a:off x="5181600" y="1598546"/>
            <a:ext cx="2263905" cy="2833754"/>
            <a:chOff x="2219" y="1070"/>
            <a:chExt cx="1553" cy="1713"/>
          </a:xfrm>
        </p:grpSpPr>
        <p:sp>
          <p:nvSpPr>
            <p:cNvPr id="3105" name="Text Box 15"/>
            <p:cNvSpPr txBox="1"/>
            <p:nvPr/>
          </p:nvSpPr>
          <p:spPr>
            <a:xfrm>
              <a:off x="3400" y="1070"/>
              <a:ext cx="372" cy="35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3200" b="1" dirty="0">
                  <a:latin typeface="Times New Roman" panose="02020603050405020304" pitchFamily="18" charset="0"/>
                </a:rPr>
                <a:t>A</a:t>
              </a:r>
              <a:r>
                <a:rPr sz="3200" b="1" baseline="30000" dirty="0">
                  <a:latin typeface="Times New Roman" panose="02020603050405020304" pitchFamily="18" charset="0"/>
                </a:rPr>
                <a:t>,</a:t>
              </a:r>
              <a:endParaRPr dirty="0">
                <a:latin typeface="Times New Roman" panose="02020603050405020304" pitchFamily="18" charset="0"/>
              </a:endParaRPr>
            </a:p>
          </p:txBody>
        </p:sp>
        <p:grpSp>
          <p:nvGrpSpPr>
            <p:cNvPr id="3106" name="Group 16"/>
            <p:cNvGrpSpPr/>
            <p:nvPr/>
          </p:nvGrpSpPr>
          <p:grpSpPr>
            <a:xfrm>
              <a:off x="2219" y="1323"/>
              <a:ext cx="1348" cy="1460"/>
              <a:chOff x="2592" y="1011"/>
              <a:chExt cx="1968" cy="2065"/>
            </a:xfrm>
          </p:grpSpPr>
          <p:sp>
            <p:nvSpPr>
              <p:cNvPr id="3107" name="AutoShape 17"/>
              <p:cNvSpPr/>
              <p:nvPr/>
            </p:nvSpPr>
            <p:spPr>
              <a:xfrm rot="318140">
                <a:off x="2880" y="1011"/>
                <a:ext cx="1680" cy="1291"/>
              </a:xfrm>
              <a:prstGeom prst="triangle">
                <a:avLst>
                  <a:gd name="adj" fmla="val 90588"/>
                </a:avLst>
              </a:prstGeom>
              <a:solidFill>
                <a:schemeClr val="tx1"/>
              </a:solidFill>
              <a:ln w="19050" cap="flat" cmpd="sng">
                <a:solidFill>
                  <a:schemeClr val="tx1"/>
                </a:solidFill>
                <a:prstDash val="solid"/>
                <a:miter/>
                <a:headEnd type="none" w="med" len="med"/>
                <a:tailEnd type="none" w="med" len="med"/>
              </a:ln>
            </p:spPr>
            <p:txBody>
              <a:bodyPr wrap="none" anchor="ctr"/>
              <a:p>
                <a:endParaRPr lang="vi-VN" altLang="x-none" dirty="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3108" name="Line 18"/>
              <p:cNvSpPr/>
              <p:nvPr/>
            </p:nvSpPr>
            <p:spPr>
              <a:xfrm flipV="1">
                <a:off x="2592" y="2016"/>
                <a:ext cx="912" cy="1060"/>
              </a:xfrm>
              <a:prstGeom prst="line">
                <a:avLst/>
              </a:prstGeom>
              <a:ln w="254000" cap="flat" cmpd="sng">
                <a:solidFill>
                  <a:schemeClr val="tx1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</p:grpSp>
      <p:grpSp>
        <p:nvGrpSpPr>
          <p:cNvPr id="117783" name="Group 23"/>
          <p:cNvGrpSpPr/>
          <p:nvPr/>
        </p:nvGrpSpPr>
        <p:grpSpPr>
          <a:xfrm rot="-137449">
            <a:off x="2767013" y="1123950"/>
            <a:ext cx="4170362" cy="3416300"/>
            <a:chOff x="843" y="768"/>
            <a:chExt cx="2627" cy="2095"/>
          </a:xfrm>
        </p:grpSpPr>
        <p:grpSp>
          <p:nvGrpSpPr>
            <p:cNvPr id="3091" name="Group 24"/>
            <p:cNvGrpSpPr/>
            <p:nvPr/>
          </p:nvGrpSpPr>
          <p:grpSpPr>
            <a:xfrm rot="-745314">
              <a:off x="843" y="768"/>
              <a:ext cx="2627" cy="812"/>
              <a:chOff x="228" y="1089"/>
              <a:chExt cx="3804" cy="1031"/>
            </a:xfrm>
          </p:grpSpPr>
          <p:sp>
            <p:nvSpPr>
              <p:cNvPr id="3101" name="Line 25"/>
              <p:cNvSpPr/>
              <p:nvPr/>
            </p:nvSpPr>
            <p:spPr>
              <a:xfrm rot="244772">
                <a:off x="228" y="1089"/>
                <a:ext cx="3804" cy="1031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02" name="Line 26"/>
              <p:cNvSpPr/>
              <p:nvPr/>
            </p:nvSpPr>
            <p:spPr>
              <a:xfrm rot="240000">
                <a:off x="788" y="1146"/>
                <a:ext cx="240" cy="64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3092" name="Group 27"/>
            <p:cNvGrpSpPr/>
            <p:nvPr/>
          </p:nvGrpSpPr>
          <p:grpSpPr>
            <a:xfrm>
              <a:off x="1003" y="1001"/>
              <a:ext cx="1282" cy="1353"/>
              <a:chOff x="322" y="546"/>
              <a:chExt cx="2170" cy="2440"/>
            </a:xfrm>
          </p:grpSpPr>
          <p:sp>
            <p:nvSpPr>
              <p:cNvPr id="3099" name="Line 28"/>
              <p:cNvSpPr/>
              <p:nvPr/>
            </p:nvSpPr>
            <p:spPr>
              <a:xfrm rot="-784677">
                <a:off x="322" y="546"/>
                <a:ext cx="2170" cy="244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100" name="Line 29"/>
              <p:cNvSpPr/>
              <p:nvPr/>
            </p:nvSpPr>
            <p:spPr>
              <a:xfrm rot="-540000">
                <a:off x="720" y="1264"/>
                <a:ext cx="96" cy="96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3093" name="Group 30"/>
            <p:cNvGrpSpPr/>
            <p:nvPr/>
          </p:nvGrpSpPr>
          <p:grpSpPr>
            <a:xfrm>
              <a:off x="970" y="1182"/>
              <a:ext cx="1216" cy="1681"/>
              <a:chOff x="171" y="755"/>
              <a:chExt cx="2282" cy="2557"/>
            </a:xfrm>
          </p:grpSpPr>
          <p:sp>
            <p:nvSpPr>
              <p:cNvPr id="3097" name="Line 31"/>
              <p:cNvSpPr/>
              <p:nvPr/>
            </p:nvSpPr>
            <p:spPr>
              <a:xfrm rot="-192112">
                <a:off x="171" y="755"/>
                <a:ext cx="2282" cy="2557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98" name="Line 32"/>
              <p:cNvSpPr/>
              <p:nvPr/>
            </p:nvSpPr>
            <p:spPr>
              <a:xfrm rot="60000">
                <a:off x="624" y="1344"/>
                <a:ext cx="96" cy="96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  <p:grpSp>
          <p:nvGrpSpPr>
            <p:cNvPr id="3094" name="Group 33"/>
            <p:cNvGrpSpPr/>
            <p:nvPr/>
          </p:nvGrpSpPr>
          <p:grpSpPr>
            <a:xfrm rot="-745314">
              <a:off x="942" y="817"/>
              <a:ext cx="2497" cy="1697"/>
              <a:chOff x="125" y="1059"/>
              <a:chExt cx="3765" cy="2490"/>
            </a:xfrm>
          </p:grpSpPr>
          <p:sp>
            <p:nvSpPr>
              <p:cNvPr id="3095" name="Line 34"/>
              <p:cNvSpPr/>
              <p:nvPr/>
            </p:nvSpPr>
            <p:spPr>
              <a:xfrm rot="249542">
                <a:off x="125" y="1059"/>
                <a:ext cx="3765" cy="2490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sp>
            <p:nvSpPr>
              <p:cNvPr id="3096" name="Line 35"/>
              <p:cNvSpPr/>
              <p:nvPr/>
            </p:nvSpPr>
            <p:spPr>
              <a:xfrm rot="300000">
                <a:off x="720" y="1316"/>
                <a:ext cx="144" cy="96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triangle" w="med" len="med"/>
              </a:ln>
            </p:spPr>
          </p:sp>
        </p:grpSp>
      </p:grpSp>
      <p:sp>
        <p:nvSpPr>
          <p:cNvPr id="7" name="Text Box 6"/>
          <p:cNvSpPr txBox="1"/>
          <p:nvPr/>
        </p:nvSpPr>
        <p:spPr>
          <a:xfrm>
            <a:off x="3121025" y="5335905"/>
            <a:ext cx="63741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2.1. Hình chiếu của vật thể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" name="Straight Arrow Connector 1"/>
          <p:cNvCxnSpPr/>
          <p:nvPr/>
        </p:nvCxnSpPr>
        <p:spPr>
          <a:xfrm flipV="1">
            <a:off x="4093210" y="1123315"/>
            <a:ext cx="1029335" cy="503555"/>
          </a:xfrm>
          <a:prstGeom prst="straightConnector1">
            <a:avLst/>
          </a:prstGeom>
          <a:ln w="508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/>
          <p:cNvCxnSpPr/>
          <p:nvPr/>
        </p:nvCxnSpPr>
        <p:spPr>
          <a:xfrm flipV="1">
            <a:off x="7258685" y="3663950"/>
            <a:ext cx="1353820" cy="78105"/>
          </a:xfrm>
          <a:prstGeom prst="straightConnector1">
            <a:avLst/>
          </a:prstGeom>
          <a:ln w="50800" cmpd="sng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>
            <a:stCxn id="3115" idx="5"/>
          </p:cNvCxnSpPr>
          <p:nvPr/>
        </p:nvCxnSpPr>
        <p:spPr>
          <a:xfrm flipV="1">
            <a:off x="5455285" y="1246505"/>
            <a:ext cx="1803400" cy="1183640"/>
          </a:xfrm>
          <a:prstGeom prst="straightConnector1">
            <a:avLst/>
          </a:prstGeom>
          <a:ln w="47625" cmpd="sng">
            <a:solidFill>
              <a:schemeClr val="tx1"/>
            </a:solidFill>
            <a:prstDash val="soli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>
            <a:stCxn id="3107" idx="5"/>
          </p:cNvCxnSpPr>
          <p:nvPr/>
        </p:nvCxnSpPr>
        <p:spPr>
          <a:xfrm flipV="1">
            <a:off x="7064375" y="1358265"/>
            <a:ext cx="1849755" cy="1483995"/>
          </a:xfrm>
          <a:prstGeom prst="straightConnector1">
            <a:avLst/>
          </a:prstGeom>
          <a:ln w="50800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Box 7"/>
          <p:cNvSpPr txBox="1"/>
          <p:nvPr/>
        </p:nvSpPr>
        <p:spPr>
          <a:xfrm>
            <a:off x="3918585" y="539750"/>
            <a:ext cx="1955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Tia chiếu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8"/>
          <p:cNvSpPr txBox="1"/>
          <p:nvPr/>
        </p:nvSpPr>
        <p:spPr>
          <a:xfrm>
            <a:off x="8693150" y="3389630"/>
            <a:ext cx="1955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Mặt phẳng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6473190" y="662940"/>
            <a:ext cx="195580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Vật thể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/>
          <p:cNvSpPr txBox="1"/>
          <p:nvPr/>
        </p:nvSpPr>
        <p:spPr>
          <a:xfrm>
            <a:off x="8228965" y="774700"/>
            <a:ext cx="23018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Hình chiếu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77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8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77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17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17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763" grpId="0" bldLvl="0" animBg="1"/>
      <p:bldP spid="7" grpId="0"/>
      <p:bldP spid="10" grpId="0"/>
      <p:bldP spid="8" grpId="0"/>
      <p:bldP spid="9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990090" y="1655445"/>
            <a:ext cx="9297035" cy="9531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indent="0"/>
            <a:r>
              <a:rPr lang="en-US" sz="2800" b="0">
                <a:latin typeface="Times New Roman" panose="02020603050405020304" pitchFamily="18" charset="0"/>
                <a:cs typeface="Calibri" panose="020F0502020204030204" charset="0"/>
              </a:rPr>
              <a:t>Khi vật thể được chiếu lên mặt phẳng, hình ảnh nhận được trên mặt phẳng đó gọi là hình chiếu của vật thể.</a:t>
            </a:r>
            <a:endParaRPr lang="en-US" sz="2800" b="0">
              <a:latin typeface="Times New Roman" panose="02020603050405020304" pitchFamily="18" charset="0"/>
              <a:cs typeface="Calibri" panose="020F0502020204030204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337800" y="219075"/>
            <a:ext cx="1436370" cy="14363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Text Box 1"/>
          <p:cNvSpPr txBox="1"/>
          <p:nvPr/>
        </p:nvSpPr>
        <p:spPr>
          <a:xfrm>
            <a:off x="4920615" y="334645"/>
            <a:ext cx="4262120" cy="6451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p>
            <a:r>
              <a:rPr lang="en-US" sz="36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HÌNH CHIẾU</a:t>
            </a:r>
            <a:endParaRPr lang="en-US" sz="36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1859915" y="979805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I/ Khái niệm về hình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1953260" y="1666240"/>
            <a:ext cx="775144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II/ Các phép chiếu: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2" name="Picture 10" descr="Hình ảnh Phim Hoạt Hình Vẽ Tay Cầm Bút Minh Họa Dễ Thương, Cầm Bút, Tinh  Tế, Thiết Kế miễn phí tải tập tin PNG PSDComment và Vector"/>
          <p:cNvPicPr>
            <a:picLocks noChangeAspect="1"/>
          </p:cNvPicPr>
          <p:nvPr>
            <p:ph/>
          </p:nvPr>
        </p:nvPicPr>
        <p:blipFill>
          <a:blip r:embed="rId2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</a:blip>
          <a:srcRect l="18770" t="19569" r="17493" b="16693"/>
          <a:stretch>
            <a:fillRect/>
          </a:stretch>
        </p:blipFill>
        <p:spPr>
          <a:xfrm>
            <a:off x="10236835" y="151765"/>
            <a:ext cx="1514475" cy="15144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122" name="Picture 3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24000" y="381000"/>
            <a:ext cx="3027363" cy="3292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7600" y="685800"/>
            <a:ext cx="3200400" cy="29019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4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762000"/>
            <a:ext cx="2971800" cy="2825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7" name="Rectangle 37"/>
          <p:cNvSpPr>
            <a:spLocks noGrp="1"/>
          </p:cNvSpPr>
          <p:nvPr>
            <p:ph type="title"/>
          </p:nvPr>
        </p:nvSpPr>
        <p:spPr>
          <a:xfrm>
            <a:off x="2403475" y="3505200"/>
            <a:ext cx="7883525" cy="457200"/>
          </a:xfrm>
        </p:spPr>
        <p:txBody>
          <a:bodyPr vert="horz" wrap="square" lIns="91440" tIns="45720" rIns="91440" bIns="45720" anchor="ctr">
            <a:normAutofit fontScale="90000"/>
          </a:bodyPr>
          <a:p>
            <a:pPr eaLnBrk="1" hangingPunct="1"/>
            <a:r>
              <a:rPr lang="vi-VN" altLang="x-none" sz="3600" dirty="0">
                <a:solidFill>
                  <a:schemeClr val="tx1"/>
                </a:solidFill>
              </a:rPr>
              <a:t>a                                b                       c</a:t>
            </a:r>
            <a:endParaRPr lang="vi-VN" altLang="x-none" sz="3600" dirty="0">
              <a:solidFill>
                <a:schemeClr val="tx1"/>
              </a:solidFill>
            </a:endParaRPr>
          </a:p>
        </p:txBody>
      </p:sp>
      <p:sp>
        <p:nvSpPr>
          <p:cNvPr id="133158" name="Rectangle 38"/>
          <p:cNvSpPr>
            <a:spLocks noGrp="1"/>
          </p:cNvSpPr>
          <p:nvPr>
            <p:ph type="subTitle" idx="4294967295"/>
          </p:nvPr>
        </p:nvSpPr>
        <p:spPr>
          <a:xfrm>
            <a:off x="1379855" y="4646930"/>
            <a:ext cx="9423400" cy="899795"/>
          </a:xfrm>
        </p:spPr>
        <p:txBody>
          <a:bodyPr vert="horz" wrap="square" lIns="91440" tIns="45720" rIns="91440" bIns="45720" anchor="t">
            <a:normAutofit fontScale="90000" lnSpcReduction="10000"/>
          </a:bodyPr>
          <a:lstStyle>
            <a:lvl1pPr marL="0" lvl="0" indent="0" algn="ctr">
              <a:buClrTx/>
              <a:buSzTx/>
              <a:buFontTx/>
              <a:buNone/>
              <a:defRPr/>
            </a:lvl1pPr>
            <a:lvl2pPr marL="457200" lvl="1" indent="0" algn="ctr">
              <a:buClrTx/>
              <a:buSzTx/>
              <a:buFontTx/>
              <a:buNone/>
              <a:defRPr/>
            </a:lvl2pPr>
            <a:lvl3pPr marL="914400" lvl="2" indent="0" algn="ctr">
              <a:buClrTx/>
              <a:buSzTx/>
              <a:buFontTx/>
              <a:buNone/>
              <a:defRPr/>
            </a:lvl3pPr>
            <a:lvl4pPr marL="1371600" lvl="3" indent="0" algn="ctr">
              <a:buClrTx/>
              <a:buSzTx/>
              <a:buFontTx/>
              <a:buNone/>
              <a:defRPr/>
            </a:lvl4pPr>
            <a:lvl5pPr marL="1828800" lvl="4" indent="0" algn="ctr">
              <a:buClrTx/>
              <a:buSzTx/>
              <a:buFontTx/>
              <a:buNone/>
              <a:defRPr/>
            </a:lvl5pPr>
          </a:lstStyle>
          <a:p>
            <a:pPr lvl="0" eaLnBrk="1" hangingPunct="1">
              <a:lnSpc>
                <a:spcPct val="90000"/>
              </a:lnSpc>
            </a:pP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Phép chiếu xuyên tâm ; b) Phép chiếu song song; 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eaLnBrk="1" hangingPunct="1">
              <a:lnSpc>
                <a:spcPct val="90000"/>
              </a:lnSpc>
            </a:pPr>
            <a:r>
              <a:rPr lang="vi-VN" altLang="x-none" dirty="0">
                <a:latin typeface="Times New Roman" panose="02020603050405020304" pitchFamily="18" charset="0"/>
                <a:cs typeface="Times New Roman" panose="02020603050405020304" pitchFamily="18" charset="0"/>
              </a:rPr>
              <a:t>c) Phép chiếu vuông góc</a:t>
            </a:r>
            <a:endParaRPr lang="vi-VN" altLang="x-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4804410" y="4192270"/>
            <a:ext cx="3799205" cy="52197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vi-VN" altLang="x-none" sz="2800" i="1" u="sng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Hình 2.2.</a:t>
            </a:r>
            <a:r>
              <a:rPr lang="vi-VN" altLang="x-none" sz="28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Các phép chiếu</a:t>
            </a:r>
            <a:endParaRPr lang="en-US" sz="2800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3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7" grpId="0"/>
      <p:bldP spid="1331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1428750" y="-228600"/>
          <a:ext cx="9372600" cy="724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" r:id="rId1" imgW="4552950" imgH="3419475" progId="PowerPoint.Slide.8">
                  <p:embed/>
                </p:oleObj>
              </mc:Choice>
              <mc:Fallback>
                <p:oleObj name="" r:id="rId1" imgW="4552950" imgH="3419475" progId="PowerPoint.Slide.8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428750" y="-228600"/>
                        <a:ext cx="9372600" cy="72485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9811" name="AutoShape 3"/>
          <p:cNvSpPr/>
          <p:nvPr/>
        </p:nvSpPr>
        <p:spPr>
          <a:xfrm>
            <a:off x="2438400" y="2819400"/>
            <a:ext cx="7086600" cy="2133600"/>
          </a:xfrm>
          <a:prstGeom prst="parallelogram">
            <a:avLst>
              <a:gd name="adj" fmla="val 83035"/>
            </a:avLst>
          </a:prstGeom>
          <a:solidFill>
            <a:srgbClr val="00FFFF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p>
            <a:endParaRPr lang="vi-VN" altLang="x-none" dirty="0">
              <a:latin typeface="Times New Roman" panose="02020603050405020304" pitchFamily="18" charset="0"/>
            </a:endParaRPr>
          </a:p>
        </p:txBody>
      </p:sp>
      <p:grpSp>
        <p:nvGrpSpPr>
          <p:cNvPr id="119814" name="Group 6"/>
          <p:cNvGrpSpPr/>
          <p:nvPr/>
        </p:nvGrpSpPr>
        <p:grpSpPr>
          <a:xfrm>
            <a:off x="4035425" y="2617788"/>
            <a:ext cx="4303713" cy="2328862"/>
            <a:chOff x="1582" y="1649"/>
            <a:chExt cx="2711" cy="1467"/>
          </a:xfrm>
        </p:grpSpPr>
        <p:sp>
          <p:nvSpPr>
            <p:cNvPr id="6168" name="AutoShape 7"/>
            <p:cNvSpPr/>
            <p:nvPr/>
          </p:nvSpPr>
          <p:spPr>
            <a:xfrm rot="-1612813">
              <a:off x="1983" y="1649"/>
              <a:ext cx="1724" cy="877"/>
            </a:xfrm>
            <a:prstGeom prst="rtTriangle">
              <a:avLst/>
            </a:prstGeom>
            <a:solidFill>
              <a:srgbClr val="FFCC66"/>
            </a:solidFill>
            <a:ln w="762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6169" name="Text Box 8"/>
            <p:cNvSpPr txBox="1"/>
            <p:nvPr/>
          </p:nvSpPr>
          <p:spPr>
            <a:xfrm>
              <a:off x="1582" y="1798"/>
              <a:ext cx="309" cy="3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dirty="0">
                  <a:latin typeface=".VnTime" panose="020B7200000000000000" pitchFamily="34" charset="0"/>
                </a:rPr>
                <a:t>A </a:t>
              </a:r>
              <a:r>
                <a:rPr sz="4800" baseline="30000" dirty="0">
                  <a:latin typeface=".VnTime" panose="020B7200000000000000" pitchFamily="34" charset="0"/>
                </a:rPr>
                <a:t>,</a:t>
              </a:r>
              <a:endParaRPr sz="4800" baseline="30000" dirty="0">
                <a:latin typeface=".VnTime" panose="020B7200000000000000" pitchFamily="34" charset="0"/>
              </a:endParaRPr>
            </a:p>
          </p:txBody>
        </p:sp>
        <p:sp>
          <p:nvSpPr>
            <p:cNvPr id="6170" name="Text Box 9"/>
            <p:cNvSpPr txBox="1"/>
            <p:nvPr/>
          </p:nvSpPr>
          <p:spPr>
            <a:xfrm>
              <a:off x="4001" y="1779"/>
              <a:ext cx="292" cy="47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dirty="0">
                  <a:latin typeface=".VnTime" panose="020B7200000000000000" pitchFamily="34" charset="0"/>
                </a:rPr>
                <a:t>C</a:t>
              </a:r>
              <a:r>
                <a:rPr sz="6600" baseline="30000" dirty="0">
                  <a:latin typeface=".VnTime" panose="020B7200000000000000" pitchFamily="34" charset="0"/>
                </a:rPr>
                <a:t>,</a:t>
              </a:r>
              <a:endParaRPr dirty="0">
                <a:latin typeface=".VnTime" panose="020B7200000000000000" pitchFamily="34" charset="0"/>
              </a:endParaRPr>
            </a:p>
          </p:txBody>
        </p:sp>
        <p:sp>
          <p:nvSpPr>
            <p:cNvPr id="6171" name="Text Box 10"/>
            <p:cNvSpPr txBox="1"/>
            <p:nvPr/>
          </p:nvSpPr>
          <p:spPr>
            <a:xfrm>
              <a:off x="2305" y="2643"/>
              <a:ext cx="297" cy="47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B</a:t>
              </a:r>
              <a:r>
                <a:rPr sz="6600" baseline="30000" dirty="0">
                  <a:latin typeface=".VnTime" panose="020B7200000000000000" pitchFamily="34" charset="0"/>
                </a:rPr>
                <a:t>,</a:t>
              </a:r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19819" name="Group 11"/>
          <p:cNvGrpSpPr/>
          <p:nvPr/>
        </p:nvGrpSpPr>
        <p:grpSpPr>
          <a:xfrm>
            <a:off x="5083175" y="1446213"/>
            <a:ext cx="2232025" cy="1236663"/>
            <a:chOff x="2242" y="911"/>
            <a:chExt cx="1406" cy="779"/>
          </a:xfrm>
        </p:grpSpPr>
        <p:sp>
          <p:nvSpPr>
            <p:cNvPr id="6164" name="AutoShape 12"/>
            <p:cNvSpPr/>
            <p:nvPr/>
          </p:nvSpPr>
          <p:spPr>
            <a:xfrm rot="-1200000">
              <a:off x="2577" y="985"/>
              <a:ext cx="671" cy="368"/>
            </a:xfrm>
            <a:prstGeom prst="rtTriangle">
              <a:avLst/>
            </a:prstGeom>
            <a:solidFill>
              <a:schemeClr val="accent2"/>
            </a:solidFill>
            <a:ln w="762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6165" name="Text Box 13"/>
            <p:cNvSpPr txBox="1"/>
            <p:nvPr/>
          </p:nvSpPr>
          <p:spPr>
            <a:xfrm>
              <a:off x="2668" y="1439"/>
              <a:ext cx="211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B</a:t>
              </a:r>
              <a:endParaRPr sz="2000" dirty="0">
                <a:latin typeface=".VnTime" panose="020B7200000000000000" pitchFamily="34" charset="0"/>
              </a:endParaRPr>
            </a:p>
          </p:txBody>
        </p:sp>
        <p:sp>
          <p:nvSpPr>
            <p:cNvPr id="6166" name="Text Box 14"/>
            <p:cNvSpPr txBox="1"/>
            <p:nvPr/>
          </p:nvSpPr>
          <p:spPr>
            <a:xfrm>
              <a:off x="3432" y="1045"/>
              <a:ext cx="216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C</a:t>
              </a:r>
              <a:endParaRPr sz="2000" dirty="0">
                <a:latin typeface=".VnTime" panose="020B7200000000000000" pitchFamily="34" charset="0"/>
              </a:endParaRPr>
            </a:p>
          </p:txBody>
        </p:sp>
        <p:sp>
          <p:nvSpPr>
            <p:cNvPr id="6167" name="Text Box 15"/>
            <p:cNvSpPr txBox="1"/>
            <p:nvPr/>
          </p:nvSpPr>
          <p:spPr>
            <a:xfrm>
              <a:off x="2242" y="911"/>
              <a:ext cx="254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A</a:t>
              </a:r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19824" name="Group 16"/>
          <p:cNvGrpSpPr/>
          <p:nvPr/>
        </p:nvGrpSpPr>
        <p:grpSpPr>
          <a:xfrm>
            <a:off x="4440238" y="209550"/>
            <a:ext cx="3275012" cy="4495800"/>
            <a:chOff x="1836" y="96"/>
            <a:chExt cx="2063" cy="2832"/>
          </a:xfrm>
        </p:grpSpPr>
        <p:grpSp>
          <p:nvGrpSpPr>
            <p:cNvPr id="6154" name="Group 17"/>
            <p:cNvGrpSpPr/>
            <p:nvPr/>
          </p:nvGrpSpPr>
          <p:grpSpPr>
            <a:xfrm>
              <a:off x="1836" y="96"/>
              <a:ext cx="2063" cy="2832"/>
              <a:chOff x="1836" y="96"/>
              <a:chExt cx="2063" cy="2832"/>
            </a:xfrm>
          </p:grpSpPr>
          <p:sp>
            <p:nvSpPr>
              <p:cNvPr id="6156" name="Text Box 18"/>
              <p:cNvSpPr txBox="1"/>
              <p:nvPr/>
            </p:nvSpPr>
            <p:spPr>
              <a:xfrm>
                <a:off x="2496" y="96"/>
                <a:ext cx="768" cy="48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>
                <a:spAutoFit/>
              </a:bodyPr>
              <a:p>
                <a:pPr eaLnBrk="0" hangingPunct="0">
                  <a:spcBef>
                    <a:spcPct val="50000"/>
                  </a:spcBef>
                </a:pPr>
                <a:r>
                  <a:rPr dirty="0">
                    <a:latin typeface="Times New Roman" panose="02020603050405020304" pitchFamily="18" charset="0"/>
                  </a:rPr>
                  <a:t>  </a:t>
                </a:r>
                <a:r>
                  <a:rPr sz="4400" b="1" dirty="0">
                    <a:latin typeface="Times New Roman" panose="02020603050405020304" pitchFamily="18" charset="0"/>
                  </a:rPr>
                  <a:t>o</a:t>
                </a:r>
                <a:endParaRPr dirty="0">
                  <a:latin typeface="Times New Roman" panose="02020603050405020304" pitchFamily="18" charset="0"/>
                </a:endParaRPr>
              </a:p>
            </p:txBody>
          </p:sp>
          <p:grpSp>
            <p:nvGrpSpPr>
              <p:cNvPr id="6157" name="Group 19"/>
              <p:cNvGrpSpPr/>
              <p:nvPr/>
            </p:nvGrpSpPr>
            <p:grpSpPr>
              <a:xfrm>
                <a:off x="1836" y="432"/>
                <a:ext cx="1092" cy="1624"/>
                <a:chOff x="2072" y="336"/>
                <a:chExt cx="1092" cy="1680"/>
              </a:xfrm>
            </p:grpSpPr>
            <p:sp>
              <p:nvSpPr>
                <p:cNvPr id="6162" name="Line 20"/>
                <p:cNvSpPr/>
                <p:nvPr/>
              </p:nvSpPr>
              <p:spPr>
                <a:xfrm flipH="1">
                  <a:off x="2072" y="336"/>
                  <a:ext cx="1092" cy="1680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3" name="Line 21"/>
                <p:cNvSpPr/>
                <p:nvPr/>
              </p:nvSpPr>
              <p:spPr>
                <a:xfrm rot="155403" flipH="1">
                  <a:off x="2847" y="518"/>
                  <a:ext cx="187" cy="326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grpSp>
            <p:nvGrpSpPr>
              <p:cNvPr id="6158" name="Group 22"/>
              <p:cNvGrpSpPr/>
              <p:nvPr/>
            </p:nvGrpSpPr>
            <p:grpSpPr>
              <a:xfrm>
                <a:off x="2928" y="432"/>
                <a:ext cx="971" cy="1630"/>
                <a:chOff x="3168" y="336"/>
                <a:chExt cx="971" cy="1680"/>
              </a:xfrm>
            </p:grpSpPr>
            <p:sp>
              <p:nvSpPr>
                <p:cNvPr id="6160" name="Line 23"/>
                <p:cNvSpPr/>
                <p:nvPr/>
              </p:nvSpPr>
              <p:spPr>
                <a:xfrm>
                  <a:off x="3168" y="336"/>
                  <a:ext cx="971" cy="1680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</p:spPr>
            </p:sp>
            <p:sp>
              <p:nvSpPr>
                <p:cNvPr id="6161" name="Line 24"/>
                <p:cNvSpPr/>
                <p:nvPr/>
              </p:nvSpPr>
              <p:spPr>
                <a:xfrm>
                  <a:off x="3266" y="504"/>
                  <a:ext cx="194" cy="336"/>
                </a:xfrm>
                <a:prstGeom prst="line">
                  <a:avLst/>
                </a:prstGeom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</p:grpSp>
          <p:sp>
            <p:nvSpPr>
              <p:cNvPr id="6159" name="Line 25"/>
              <p:cNvSpPr/>
              <p:nvPr/>
            </p:nvSpPr>
            <p:spPr>
              <a:xfrm flipH="1">
                <a:off x="2259" y="432"/>
                <a:ext cx="669" cy="2496"/>
              </a:xfrm>
              <a:prstGeom prst="line">
                <a:avLst/>
              </a:prstGeom>
              <a:ln w="9525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</p:grpSp>
        <p:sp>
          <p:nvSpPr>
            <p:cNvPr id="6155" name="Line 26"/>
            <p:cNvSpPr/>
            <p:nvPr/>
          </p:nvSpPr>
          <p:spPr>
            <a:xfrm rot="-1221460" flipH="1">
              <a:off x="2764" y="813"/>
              <a:ext cx="83" cy="144"/>
            </a:xfrm>
            <a:prstGeom prst="line">
              <a:avLst/>
            </a:prstGeom>
            <a:ln w="9525" cap="flat" cmpd="sng">
              <a:solidFill>
                <a:srgbClr val="FF0000"/>
              </a:solidFill>
              <a:prstDash val="solid"/>
              <a:headEnd type="none" w="med" len="med"/>
              <a:tailEnd type="triangle" w="med" len="med"/>
            </a:ln>
          </p:spPr>
        </p:sp>
      </p:grpSp>
      <p:sp>
        <p:nvSpPr>
          <p:cNvPr id="2" name="Text Box 1"/>
          <p:cNvSpPr txBox="1"/>
          <p:nvPr/>
        </p:nvSpPr>
        <p:spPr>
          <a:xfrm>
            <a:off x="3425825" y="5173345"/>
            <a:ext cx="459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xuyên tâm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3009265" y="5859145"/>
            <a:ext cx="459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tia chiếu có đặc điểm gì?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55" name="Picture 19" descr="ho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103" y="5604510"/>
            <a:ext cx="665162" cy="776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ight Arrow 5"/>
          <p:cNvSpPr/>
          <p:nvPr/>
        </p:nvSpPr>
        <p:spPr>
          <a:xfrm>
            <a:off x="2344420" y="5796280"/>
            <a:ext cx="762000" cy="393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" name="Text Box 3"/>
          <p:cNvSpPr txBox="1"/>
          <p:nvPr/>
        </p:nvSpPr>
        <p:spPr>
          <a:xfrm>
            <a:off x="3288665" y="5796280"/>
            <a:ext cx="61061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tia chiếu xuất phát cùng một điểm.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10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19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43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ldLvl="0" animBg="1"/>
      <p:bldP spid="6" grpId="0" bldLvl="0" animBg="1"/>
      <p:bldP spid="2" grpId="0"/>
      <p:bldP spid="3" grpId="0"/>
      <p:bldP spid="4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52400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" r:id="rId1" imgW="4552950" imgH="3419475" progId="PowerPoint.Slide.8">
                  <p:embed/>
                </p:oleObj>
              </mc:Choice>
              <mc:Fallback>
                <p:oleObj name="" r:id="rId1" imgW="4552950" imgH="3419475" progId="PowerPoint.Slide.8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2"/>
                      <a:stretch>
                        <a:fillRect/>
                      </a:stretch>
                    </p:blipFill>
                    <p:spPr>
                      <a:xfrm>
                        <a:off x="152400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0835" name="Group 3"/>
          <p:cNvGrpSpPr/>
          <p:nvPr/>
        </p:nvGrpSpPr>
        <p:grpSpPr>
          <a:xfrm>
            <a:off x="2514600" y="3352800"/>
            <a:ext cx="7620000" cy="2286000"/>
            <a:chOff x="624" y="2112"/>
            <a:chExt cx="4800" cy="1440"/>
          </a:xfrm>
        </p:grpSpPr>
        <p:sp>
          <p:nvSpPr>
            <p:cNvPr id="7203" name="AutoShape 4"/>
            <p:cNvSpPr/>
            <p:nvPr/>
          </p:nvSpPr>
          <p:spPr>
            <a:xfrm>
              <a:off x="624" y="2112"/>
              <a:ext cx="4800" cy="1440"/>
            </a:xfrm>
            <a:prstGeom prst="parallelogram">
              <a:avLst>
                <a:gd name="adj" fmla="val 134613"/>
              </a:avLst>
            </a:prstGeom>
            <a:solidFill>
              <a:srgbClr val="00FFFF"/>
            </a:solidFill>
            <a:ln w="1905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7204" name="Arc 5"/>
            <p:cNvSpPr/>
            <p:nvPr/>
          </p:nvSpPr>
          <p:spPr>
            <a:xfrm>
              <a:off x="790" y="3228"/>
              <a:ext cx="384" cy="322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7" y="6"/>
                </a:cxn>
                <a:cxn ang="0">
                  <a:pos x="0" y="5"/>
                </a:cxn>
              </a:cxnLst>
              <a:pathLst>
                <a:path w="21600" h="18107" fill="none">
                  <a:moveTo>
                    <a:pt x="15119" y="-1"/>
                  </a:moveTo>
                  <a:cubicBezTo>
                    <a:pt x="19264" y="4062"/>
                    <a:pt x="21600" y="9622"/>
                    <a:pt x="21600" y="15426"/>
                  </a:cubicBezTo>
                  <a:cubicBezTo>
                    <a:pt x="21600" y="16322"/>
                    <a:pt x="21544" y="17217"/>
                    <a:pt x="21432" y="18106"/>
                  </a:cubicBezTo>
                </a:path>
                <a:path w="21600" h="18107" stroke="0">
                  <a:moveTo>
                    <a:pt x="15119" y="-1"/>
                  </a:moveTo>
                  <a:cubicBezTo>
                    <a:pt x="19264" y="4062"/>
                    <a:pt x="21600" y="9622"/>
                    <a:pt x="21600" y="15426"/>
                  </a:cubicBezTo>
                  <a:cubicBezTo>
                    <a:pt x="21600" y="16322"/>
                    <a:pt x="21544" y="17217"/>
                    <a:pt x="21432" y="18106"/>
                  </a:cubicBezTo>
                  <a:lnTo>
                    <a:pt x="0" y="15426"/>
                  </a:lnTo>
                  <a:lnTo>
                    <a:pt x="15119" y="-1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>
                  <a:alpha val="100000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en-US"/>
            </a:p>
          </p:txBody>
        </p:sp>
      </p:grpSp>
      <p:sp>
        <p:nvSpPr>
          <p:cNvPr id="7172" name="Text Box 6"/>
          <p:cNvSpPr txBox="1"/>
          <p:nvPr/>
        </p:nvSpPr>
        <p:spPr>
          <a:xfrm>
            <a:off x="2887663" y="5292725"/>
            <a:ext cx="184150" cy="368300"/>
          </a:xfrm>
          <a:prstGeom prst="rect">
            <a:avLst/>
          </a:prstGeom>
          <a:noFill/>
          <a:ln w="19050">
            <a:noFill/>
          </a:ln>
        </p:spPr>
        <p:txBody>
          <a:bodyPr anchor="ctr">
            <a:spAutoFit/>
          </a:bodyPr>
          <a:p>
            <a:pPr algn="ctr" eaLnBrk="0" hangingPunct="0">
              <a:spcBef>
                <a:spcPct val="50000"/>
              </a:spcBef>
            </a:pPr>
            <a:r>
              <a:rPr dirty="0">
                <a:latin typeface="Times New Roman" panose="02020603050405020304" pitchFamily="18" charset="0"/>
              </a:rPr>
              <a:t>P</a:t>
            </a:r>
            <a:endParaRPr dirty="0">
              <a:latin typeface="Times New Roman" panose="02020603050405020304" pitchFamily="18" charset="0"/>
            </a:endParaRPr>
          </a:p>
        </p:txBody>
      </p:sp>
      <p:grpSp>
        <p:nvGrpSpPr>
          <p:cNvPr id="120839" name="Group 7"/>
          <p:cNvGrpSpPr/>
          <p:nvPr/>
        </p:nvGrpSpPr>
        <p:grpSpPr>
          <a:xfrm>
            <a:off x="2286000" y="1419225"/>
            <a:ext cx="3771900" cy="1236663"/>
            <a:chOff x="480" y="911"/>
            <a:chExt cx="2376" cy="779"/>
          </a:xfrm>
        </p:grpSpPr>
        <p:sp>
          <p:nvSpPr>
            <p:cNvPr id="7198" name="AutoShape 8"/>
            <p:cNvSpPr/>
            <p:nvPr/>
          </p:nvSpPr>
          <p:spPr>
            <a:xfrm>
              <a:off x="780" y="1104"/>
              <a:ext cx="1776" cy="336"/>
            </a:xfrm>
            <a:prstGeom prst="parallelogram">
              <a:avLst>
                <a:gd name="adj" fmla="val 132142"/>
              </a:avLst>
            </a:prstGeom>
            <a:solidFill>
              <a:schemeClr val="accent2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7199" name="Text Box 9"/>
            <p:cNvSpPr txBox="1"/>
            <p:nvPr/>
          </p:nvSpPr>
          <p:spPr>
            <a:xfrm>
              <a:off x="1200" y="911"/>
              <a:ext cx="211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B</a:t>
              </a:r>
              <a:endParaRPr sz="2000" dirty="0">
                <a:latin typeface=".VnTime" panose="020B7200000000000000" pitchFamily="34" charset="0"/>
              </a:endParaRPr>
            </a:p>
          </p:txBody>
        </p:sp>
        <p:sp>
          <p:nvSpPr>
            <p:cNvPr id="7200" name="Text Box 10"/>
            <p:cNvSpPr txBox="1"/>
            <p:nvPr/>
          </p:nvSpPr>
          <p:spPr>
            <a:xfrm>
              <a:off x="480" y="1434"/>
              <a:ext cx="254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A</a:t>
              </a:r>
              <a:endParaRPr dirty="0">
                <a:latin typeface=".VnTime" panose="020B7200000000000000" pitchFamily="34" charset="0"/>
              </a:endParaRPr>
            </a:p>
          </p:txBody>
        </p:sp>
        <p:sp>
          <p:nvSpPr>
            <p:cNvPr id="7201" name="Text Box 11"/>
            <p:cNvSpPr txBox="1"/>
            <p:nvPr/>
          </p:nvSpPr>
          <p:spPr>
            <a:xfrm>
              <a:off x="2640" y="959"/>
              <a:ext cx="216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C</a:t>
              </a:r>
              <a:endParaRPr sz="2000" dirty="0">
                <a:latin typeface=".VnTime" panose="020B7200000000000000" pitchFamily="34" charset="0"/>
              </a:endParaRPr>
            </a:p>
          </p:txBody>
        </p:sp>
        <p:sp>
          <p:nvSpPr>
            <p:cNvPr id="7202" name="Text Box 12"/>
            <p:cNvSpPr txBox="1"/>
            <p:nvPr/>
          </p:nvSpPr>
          <p:spPr>
            <a:xfrm>
              <a:off x="1921" y="1439"/>
              <a:ext cx="228" cy="251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D</a:t>
              </a:r>
              <a:endParaRPr sz="2000"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20845" name="Group 13"/>
          <p:cNvGrpSpPr/>
          <p:nvPr/>
        </p:nvGrpSpPr>
        <p:grpSpPr>
          <a:xfrm>
            <a:off x="4540250" y="3406775"/>
            <a:ext cx="4103688" cy="1790700"/>
            <a:chOff x="1900" y="2146"/>
            <a:chExt cx="2585" cy="1128"/>
          </a:xfrm>
        </p:grpSpPr>
        <p:sp>
          <p:nvSpPr>
            <p:cNvPr id="7193" name="AutoShape 14"/>
            <p:cNvSpPr/>
            <p:nvPr/>
          </p:nvSpPr>
          <p:spPr>
            <a:xfrm>
              <a:off x="2256" y="2575"/>
              <a:ext cx="1776" cy="336"/>
            </a:xfrm>
            <a:prstGeom prst="parallelogram">
              <a:avLst>
                <a:gd name="adj" fmla="val 132142"/>
              </a:avLst>
            </a:prstGeom>
            <a:solidFill>
              <a:srgbClr val="FFCC66"/>
            </a:solidFill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p>
              <a:endParaRPr lang="vi-VN" altLang="x-none" dirty="0">
                <a:latin typeface="Times New Roman" panose="02020603050405020304" pitchFamily="18" charset="0"/>
              </a:endParaRPr>
            </a:p>
          </p:txBody>
        </p:sp>
        <p:sp>
          <p:nvSpPr>
            <p:cNvPr id="7194" name="Text Box 15"/>
            <p:cNvSpPr txBox="1"/>
            <p:nvPr/>
          </p:nvSpPr>
          <p:spPr>
            <a:xfrm>
              <a:off x="1900" y="2914"/>
              <a:ext cx="309" cy="3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dirty="0">
                  <a:latin typeface=".VnTime" panose="020B7200000000000000" pitchFamily="34" charset="0"/>
                </a:rPr>
                <a:t>A </a:t>
              </a:r>
              <a:r>
                <a:rPr sz="4800" baseline="30000" dirty="0">
                  <a:latin typeface=".VnTime" panose="020B7200000000000000" pitchFamily="34" charset="0"/>
                </a:rPr>
                <a:t>,</a:t>
              </a:r>
              <a:endParaRPr sz="4800" baseline="30000" dirty="0">
                <a:latin typeface=".VnTime" panose="020B7200000000000000" pitchFamily="34" charset="0"/>
              </a:endParaRPr>
            </a:p>
          </p:txBody>
        </p:sp>
        <p:sp>
          <p:nvSpPr>
            <p:cNvPr id="7195" name="Text Box 16"/>
            <p:cNvSpPr txBox="1"/>
            <p:nvPr/>
          </p:nvSpPr>
          <p:spPr>
            <a:xfrm>
              <a:off x="4193" y="2242"/>
              <a:ext cx="292" cy="47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dirty="0">
                  <a:latin typeface=".VnTime" panose="020B7200000000000000" pitchFamily="34" charset="0"/>
                </a:rPr>
                <a:t>C</a:t>
              </a:r>
              <a:r>
                <a:rPr sz="6600" baseline="30000" dirty="0">
                  <a:latin typeface=".VnTime" panose="020B7200000000000000" pitchFamily="34" charset="0"/>
                </a:rPr>
                <a:t>,</a:t>
              </a:r>
              <a:endParaRPr dirty="0">
                <a:latin typeface=".VnTime" panose="020B7200000000000000" pitchFamily="34" charset="0"/>
              </a:endParaRPr>
            </a:p>
          </p:txBody>
        </p:sp>
        <p:sp>
          <p:nvSpPr>
            <p:cNvPr id="7196" name="Text Box 17"/>
            <p:cNvSpPr txBox="1"/>
            <p:nvPr/>
          </p:nvSpPr>
          <p:spPr>
            <a:xfrm>
              <a:off x="3504" y="2842"/>
              <a:ext cx="315" cy="360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dirty="0">
                  <a:latin typeface=".VnTime" panose="020B7200000000000000" pitchFamily="34" charset="0"/>
                </a:rPr>
                <a:t>D </a:t>
              </a:r>
              <a:r>
                <a:rPr sz="4800" baseline="30000" dirty="0">
                  <a:latin typeface=".VnTime" panose="020B7200000000000000" pitchFamily="34" charset="0"/>
                </a:rPr>
                <a:t>,</a:t>
              </a:r>
              <a:endParaRPr sz="4800" baseline="30000" dirty="0">
                <a:latin typeface=".VnTime" panose="020B7200000000000000" pitchFamily="34" charset="0"/>
              </a:endParaRPr>
            </a:p>
          </p:txBody>
        </p:sp>
        <p:sp>
          <p:nvSpPr>
            <p:cNvPr id="7197" name="Text Box 18"/>
            <p:cNvSpPr txBox="1"/>
            <p:nvPr/>
          </p:nvSpPr>
          <p:spPr>
            <a:xfrm>
              <a:off x="2773" y="2146"/>
              <a:ext cx="297" cy="473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anchor="ctr">
              <a:spAutoFit/>
            </a:bodyPr>
            <a:p>
              <a:pPr algn="ctr" eaLnBrk="0" hangingPunct="0">
                <a:spcBef>
                  <a:spcPct val="50000"/>
                </a:spcBef>
              </a:pPr>
              <a:r>
                <a:rPr sz="2000" dirty="0">
                  <a:latin typeface=".VnTime" panose="020B7200000000000000" pitchFamily="34" charset="0"/>
                </a:rPr>
                <a:t>B</a:t>
              </a:r>
              <a:r>
                <a:rPr sz="6600" baseline="30000" dirty="0">
                  <a:latin typeface=".VnTime" panose="020B7200000000000000" pitchFamily="34" charset="0"/>
                </a:rPr>
                <a:t>,</a:t>
              </a:r>
              <a:endParaRPr dirty="0">
                <a:latin typeface=".VnTime" panose="020B7200000000000000" pitchFamily="34" charset="0"/>
              </a:endParaRPr>
            </a:p>
          </p:txBody>
        </p:sp>
      </p:grpSp>
      <p:grpSp>
        <p:nvGrpSpPr>
          <p:cNvPr id="120851" name="Group 19"/>
          <p:cNvGrpSpPr/>
          <p:nvPr/>
        </p:nvGrpSpPr>
        <p:grpSpPr>
          <a:xfrm>
            <a:off x="2035175" y="800100"/>
            <a:ext cx="5924550" cy="3905250"/>
            <a:chOff x="324" y="504"/>
            <a:chExt cx="3732" cy="2460"/>
          </a:xfrm>
        </p:grpSpPr>
        <p:grpSp>
          <p:nvGrpSpPr>
            <p:cNvPr id="7179" name="Group 20"/>
            <p:cNvGrpSpPr/>
            <p:nvPr/>
          </p:nvGrpSpPr>
          <p:grpSpPr>
            <a:xfrm>
              <a:off x="324" y="504"/>
              <a:ext cx="3732" cy="2460"/>
              <a:chOff x="348" y="540"/>
              <a:chExt cx="3732" cy="2460"/>
            </a:xfrm>
          </p:grpSpPr>
          <p:sp>
            <p:nvSpPr>
              <p:cNvPr id="7181" name="Line 21"/>
              <p:cNvSpPr/>
              <p:nvPr/>
            </p:nvSpPr>
            <p:spPr>
              <a:xfrm>
                <a:off x="1008" y="888"/>
                <a:ext cx="1728" cy="1728"/>
              </a:xfrm>
              <a:prstGeom prst="line">
                <a:avLst/>
              </a:prstGeom>
              <a:ln w="19050" cap="flat" cmpd="sng">
                <a:solidFill>
                  <a:srgbClr val="FF0000"/>
                </a:solidFill>
                <a:prstDash val="solid"/>
                <a:headEnd type="none" w="med" len="med"/>
                <a:tailEnd type="none" w="med" len="med"/>
              </a:ln>
            </p:spPr>
          </p:sp>
          <p:grpSp>
            <p:nvGrpSpPr>
              <p:cNvPr id="7182" name="Group 22"/>
              <p:cNvGrpSpPr/>
              <p:nvPr/>
            </p:nvGrpSpPr>
            <p:grpSpPr>
              <a:xfrm>
                <a:off x="348" y="540"/>
                <a:ext cx="3732" cy="2460"/>
                <a:chOff x="300" y="480"/>
                <a:chExt cx="3732" cy="2460"/>
              </a:xfrm>
            </p:grpSpPr>
            <p:grpSp>
              <p:nvGrpSpPr>
                <p:cNvPr id="7183" name="Group 23"/>
                <p:cNvGrpSpPr/>
                <p:nvPr/>
              </p:nvGrpSpPr>
              <p:grpSpPr>
                <a:xfrm>
                  <a:off x="300" y="960"/>
                  <a:ext cx="1968" cy="1968"/>
                  <a:chOff x="1596" y="144"/>
                  <a:chExt cx="2448" cy="2448"/>
                </a:xfrm>
              </p:grpSpPr>
              <p:sp>
                <p:nvSpPr>
                  <p:cNvPr id="7191" name="Line 24"/>
                  <p:cNvSpPr/>
                  <p:nvPr/>
                </p:nvSpPr>
                <p:spPr>
                  <a:xfrm>
                    <a:off x="1596" y="144"/>
                    <a:ext cx="2448" cy="2448"/>
                  </a:xfrm>
                  <a:prstGeom prst="line">
                    <a:avLst/>
                  </a:prstGeom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92" name="Line 25"/>
                  <p:cNvSpPr/>
                  <p:nvPr/>
                </p:nvSpPr>
                <p:spPr>
                  <a:xfrm>
                    <a:off x="1644" y="180"/>
                    <a:ext cx="432" cy="432"/>
                  </a:xfrm>
                  <a:prstGeom prst="line">
                    <a:avLst/>
                  </a:prstGeom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</p:grpSp>
            <p:sp>
              <p:nvSpPr>
                <p:cNvPr id="7184" name="Line 26"/>
                <p:cNvSpPr/>
                <p:nvPr/>
              </p:nvSpPr>
              <p:spPr>
                <a:xfrm>
                  <a:off x="838" y="709"/>
                  <a:ext cx="305" cy="305"/>
                </a:xfrm>
                <a:prstGeom prst="line">
                  <a:avLst/>
                </a:prstGeom>
                <a:ln w="19050" cap="flat" cmpd="sng">
                  <a:solidFill>
                    <a:srgbClr val="FF0000"/>
                  </a:solidFill>
                  <a:prstDash val="solid"/>
                  <a:headEnd type="none" w="med" len="med"/>
                  <a:tailEnd type="triangle" w="med" len="med"/>
                </a:ln>
              </p:spPr>
            </p:sp>
            <p:grpSp>
              <p:nvGrpSpPr>
                <p:cNvPr id="7185" name="Group 27"/>
                <p:cNvGrpSpPr/>
                <p:nvPr/>
              </p:nvGrpSpPr>
              <p:grpSpPr>
                <a:xfrm>
                  <a:off x="1908" y="480"/>
                  <a:ext cx="2124" cy="2124"/>
                  <a:chOff x="1908" y="468"/>
                  <a:chExt cx="2124" cy="2124"/>
                </a:xfrm>
              </p:grpSpPr>
              <p:sp>
                <p:nvSpPr>
                  <p:cNvPr id="7189" name="Line 28"/>
                  <p:cNvSpPr/>
                  <p:nvPr/>
                </p:nvSpPr>
                <p:spPr>
                  <a:xfrm>
                    <a:off x="2160" y="720"/>
                    <a:ext cx="1872" cy="1872"/>
                  </a:xfrm>
                  <a:prstGeom prst="line">
                    <a:avLst/>
                  </a:prstGeom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90" name="Line 29"/>
                  <p:cNvSpPr/>
                  <p:nvPr/>
                </p:nvSpPr>
                <p:spPr>
                  <a:xfrm>
                    <a:off x="1908" y="468"/>
                    <a:ext cx="330" cy="330"/>
                  </a:xfrm>
                  <a:prstGeom prst="line">
                    <a:avLst/>
                  </a:prstGeom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</p:grpSp>
            <p:grpSp>
              <p:nvGrpSpPr>
                <p:cNvPr id="7186" name="Group 30"/>
                <p:cNvGrpSpPr/>
                <p:nvPr/>
              </p:nvGrpSpPr>
              <p:grpSpPr>
                <a:xfrm>
                  <a:off x="1152" y="495"/>
                  <a:ext cx="2448" cy="2445"/>
                  <a:chOff x="1152" y="483"/>
                  <a:chExt cx="2448" cy="2445"/>
                </a:xfrm>
              </p:grpSpPr>
              <p:sp>
                <p:nvSpPr>
                  <p:cNvPr id="7187" name="Line 31"/>
                  <p:cNvSpPr/>
                  <p:nvPr/>
                </p:nvSpPr>
                <p:spPr>
                  <a:xfrm>
                    <a:off x="1440" y="768"/>
                    <a:ext cx="2160" cy="2160"/>
                  </a:xfrm>
                  <a:prstGeom prst="line">
                    <a:avLst/>
                  </a:prstGeom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none" w="med" len="med"/>
                  </a:ln>
                </p:spPr>
              </p:sp>
              <p:sp>
                <p:nvSpPr>
                  <p:cNvPr id="7188" name="Line 32"/>
                  <p:cNvSpPr/>
                  <p:nvPr/>
                </p:nvSpPr>
                <p:spPr>
                  <a:xfrm>
                    <a:off x="1152" y="483"/>
                    <a:ext cx="382" cy="381"/>
                  </a:xfrm>
                  <a:prstGeom prst="line">
                    <a:avLst/>
                  </a:prstGeom>
                  <a:ln w="19050" cap="flat" cmpd="sng">
                    <a:solidFill>
                      <a:srgbClr val="FF0000"/>
                    </a:solidFill>
                    <a:prstDash val="solid"/>
                    <a:headEnd type="none" w="med" len="med"/>
                    <a:tailEnd type="triangle" w="med" len="med"/>
                  </a:ln>
                </p:spPr>
              </p:sp>
            </p:grpSp>
          </p:grpSp>
        </p:grpSp>
        <p:sp>
          <p:nvSpPr>
            <p:cNvPr id="7180" name="Line 33"/>
            <p:cNvSpPr/>
            <p:nvPr/>
          </p:nvSpPr>
          <p:spPr>
            <a:xfrm>
              <a:off x="1220" y="1088"/>
              <a:ext cx="336" cy="336"/>
            </a:xfrm>
            <a:prstGeom prst="line">
              <a:avLst/>
            </a:prstGeom>
            <a:ln w="19050" cap="flat" cmpd="sng">
              <a:solidFill>
                <a:schemeClr val="accent2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2" name="Text Box 1"/>
          <p:cNvSpPr txBox="1"/>
          <p:nvPr/>
        </p:nvSpPr>
        <p:spPr>
          <a:xfrm>
            <a:off x="4507865" y="5812790"/>
            <a:ext cx="459613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Phép chiếu song song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6324600" y="1332865"/>
            <a:ext cx="762000" cy="393065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p>
            <a:pPr algn="ctr" fontAlgn="base"/>
            <a:endParaRPr lang="en-US" strike="noStrike" noProof="1"/>
          </a:p>
        </p:txBody>
      </p:sp>
      <p:sp>
        <p:nvSpPr>
          <p:cNvPr id="4" name="Text Box 3"/>
          <p:cNvSpPr txBox="1"/>
          <p:nvPr/>
        </p:nvSpPr>
        <p:spPr>
          <a:xfrm>
            <a:off x="7187565" y="1052830"/>
            <a:ext cx="3247390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Các tia chiếu song song với nhau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1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2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3457</Words>
  <Application>WPS Presentation</Application>
  <PresentationFormat>Widescreen</PresentationFormat>
  <Paragraphs>342</Paragraphs>
  <Slides>32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6</vt:i4>
      </vt:variant>
      <vt:variant>
        <vt:lpstr>幻灯片标题</vt:lpstr>
      </vt:variant>
      <vt:variant>
        <vt:i4>32</vt:i4>
      </vt:variant>
    </vt:vector>
  </HeadingPairs>
  <TitlesOfParts>
    <vt:vector size="49" baseType="lpstr">
      <vt:lpstr>Arial</vt:lpstr>
      <vt:lpstr>SimSun</vt:lpstr>
      <vt:lpstr>Wingdings</vt:lpstr>
      <vt:lpstr>Times New Roman</vt:lpstr>
      <vt:lpstr>.VnTime</vt:lpstr>
      <vt:lpstr>Calibri</vt:lpstr>
      <vt:lpstr>Microsoft YaHei</vt:lpstr>
      <vt:lpstr>Arial Unicode MS</vt:lpstr>
      <vt:lpstr>Calibri Light</vt:lpstr>
      <vt:lpstr>VNI-Times</vt:lpstr>
      <vt:lpstr>Office Theme</vt:lpstr>
      <vt:lpstr>PowerPoint.Slide.8</vt:lpstr>
      <vt:lpstr>MS_ClipArt_Gallery.2</vt:lpstr>
      <vt:lpstr>PowerPoint.Slide.8</vt:lpstr>
      <vt:lpstr>PowerPoint.Slide.8</vt:lpstr>
      <vt:lpstr>PowerPoint.Slide.8</vt:lpstr>
      <vt:lpstr>PowerPoint.Slide.8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a                                b                       c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HP</dc:creator>
  <cp:lastModifiedBy>HP</cp:lastModifiedBy>
  <cp:revision>8</cp:revision>
  <dcterms:created xsi:type="dcterms:W3CDTF">2021-09-11T14:45:00Z</dcterms:created>
  <dcterms:modified xsi:type="dcterms:W3CDTF">2021-09-12T14:56:00Z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1033-11.2.0.9052</vt:lpwstr>
  </property>
</Properties>
</file>